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  <p:sldId id="512" r:id="rId6"/>
    <p:sldId id="262" r:id="rId7"/>
    <p:sldId id="261" r:id="rId8"/>
    <p:sldId id="510" r:id="rId9"/>
    <p:sldId id="264" r:id="rId10"/>
    <p:sldId id="747" r:id="rId11"/>
    <p:sldId id="515" r:id="rId12"/>
    <p:sldId id="520" r:id="rId13"/>
    <p:sldId id="266" r:id="rId14"/>
    <p:sldId id="513" r:id="rId15"/>
    <p:sldId id="534" r:id="rId16"/>
    <p:sldId id="535" r:id="rId17"/>
    <p:sldId id="536" r:id="rId18"/>
    <p:sldId id="537" r:id="rId19"/>
    <p:sldId id="538" r:id="rId20"/>
    <p:sldId id="539" r:id="rId21"/>
    <p:sldId id="533" r:id="rId22"/>
    <p:sldId id="540" r:id="rId23"/>
    <p:sldId id="544" r:id="rId24"/>
    <p:sldId id="541" r:id="rId25"/>
    <p:sldId id="542" r:id="rId26"/>
    <p:sldId id="543" r:id="rId27"/>
    <p:sldId id="547" r:id="rId28"/>
    <p:sldId id="548" r:id="rId29"/>
    <p:sldId id="546" r:id="rId30"/>
    <p:sldId id="549" r:id="rId31"/>
    <p:sldId id="550" r:id="rId32"/>
    <p:sldId id="551" r:id="rId33"/>
    <p:sldId id="552" r:id="rId34"/>
    <p:sldId id="553" r:id="rId35"/>
    <p:sldId id="554" r:id="rId36"/>
    <p:sldId id="556" r:id="rId37"/>
    <p:sldId id="557" r:id="rId38"/>
    <p:sldId id="558" r:id="rId39"/>
    <p:sldId id="559" r:id="rId40"/>
    <p:sldId id="560" r:id="rId41"/>
    <p:sldId id="561" r:id="rId42"/>
    <p:sldId id="562" r:id="rId43"/>
    <p:sldId id="563" r:id="rId44"/>
    <p:sldId id="564" r:id="rId45"/>
    <p:sldId id="565" r:id="rId46"/>
    <p:sldId id="566" r:id="rId47"/>
    <p:sldId id="567" r:id="rId48"/>
    <p:sldId id="568" r:id="rId49"/>
    <p:sldId id="569" r:id="rId50"/>
    <p:sldId id="570" r:id="rId51"/>
    <p:sldId id="571" r:id="rId52"/>
    <p:sldId id="572" r:id="rId53"/>
    <p:sldId id="573" r:id="rId54"/>
    <p:sldId id="574" r:id="rId55"/>
    <p:sldId id="555" r:id="rId56"/>
    <p:sldId id="656" r:id="rId57"/>
    <p:sldId id="576" r:id="rId58"/>
    <p:sldId id="577" r:id="rId59"/>
    <p:sldId id="578" r:id="rId60"/>
    <p:sldId id="579" r:id="rId61"/>
    <p:sldId id="580" r:id="rId62"/>
    <p:sldId id="581" r:id="rId63"/>
    <p:sldId id="582" r:id="rId64"/>
    <p:sldId id="583" r:id="rId65"/>
    <p:sldId id="584" r:id="rId66"/>
    <p:sldId id="585" r:id="rId67"/>
    <p:sldId id="586" r:id="rId68"/>
    <p:sldId id="587" r:id="rId69"/>
    <p:sldId id="588" r:id="rId70"/>
    <p:sldId id="589" r:id="rId71"/>
    <p:sldId id="590" r:id="rId72"/>
    <p:sldId id="591" r:id="rId73"/>
    <p:sldId id="592" r:id="rId74"/>
    <p:sldId id="593" r:id="rId75"/>
    <p:sldId id="594" r:id="rId76"/>
    <p:sldId id="595" r:id="rId77"/>
    <p:sldId id="596" r:id="rId78"/>
    <p:sldId id="597" r:id="rId79"/>
    <p:sldId id="598" r:id="rId80"/>
    <p:sldId id="599" r:id="rId81"/>
    <p:sldId id="600" r:id="rId82"/>
    <p:sldId id="601" r:id="rId83"/>
    <p:sldId id="602" r:id="rId84"/>
    <p:sldId id="603" r:id="rId85"/>
    <p:sldId id="604" r:id="rId86"/>
    <p:sldId id="605" r:id="rId87"/>
    <p:sldId id="606" r:id="rId88"/>
    <p:sldId id="607" r:id="rId89"/>
    <p:sldId id="608" r:id="rId90"/>
    <p:sldId id="609" r:id="rId91"/>
    <p:sldId id="610" r:id="rId92"/>
    <p:sldId id="611" r:id="rId93"/>
    <p:sldId id="612" r:id="rId94"/>
    <p:sldId id="613" r:id="rId95"/>
    <p:sldId id="614" r:id="rId96"/>
    <p:sldId id="615" r:id="rId97"/>
    <p:sldId id="616" r:id="rId98"/>
    <p:sldId id="617" r:id="rId99"/>
    <p:sldId id="618" r:id="rId100"/>
    <p:sldId id="619" r:id="rId101"/>
    <p:sldId id="620" r:id="rId102"/>
    <p:sldId id="621" r:id="rId103"/>
    <p:sldId id="622" r:id="rId104"/>
    <p:sldId id="623" r:id="rId105"/>
    <p:sldId id="624" r:id="rId106"/>
    <p:sldId id="625" r:id="rId107"/>
    <p:sldId id="626" r:id="rId108"/>
    <p:sldId id="627" r:id="rId109"/>
    <p:sldId id="628" r:id="rId110"/>
    <p:sldId id="629" r:id="rId111"/>
    <p:sldId id="630" r:id="rId112"/>
    <p:sldId id="631" r:id="rId113"/>
    <p:sldId id="632" r:id="rId114"/>
    <p:sldId id="633" r:id="rId115"/>
    <p:sldId id="634" r:id="rId116"/>
    <p:sldId id="635" r:id="rId117"/>
    <p:sldId id="636" r:id="rId118"/>
    <p:sldId id="637" r:id="rId119"/>
    <p:sldId id="638" r:id="rId120"/>
    <p:sldId id="639" r:id="rId121"/>
    <p:sldId id="640" r:id="rId122"/>
    <p:sldId id="641" r:id="rId123"/>
    <p:sldId id="642" r:id="rId124"/>
    <p:sldId id="643" r:id="rId125"/>
    <p:sldId id="644" r:id="rId126"/>
    <p:sldId id="645" r:id="rId127"/>
    <p:sldId id="646" r:id="rId128"/>
    <p:sldId id="647" r:id="rId129"/>
    <p:sldId id="648" r:id="rId130"/>
    <p:sldId id="649" r:id="rId131"/>
    <p:sldId id="650" r:id="rId132"/>
    <p:sldId id="651" r:id="rId133"/>
    <p:sldId id="652" r:id="rId134"/>
    <p:sldId id="653" r:id="rId135"/>
    <p:sldId id="654" r:id="rId136"/>
    <p:sldId id="657" r:id="rId137"/>
    <p:sldId id="688" r:id="rId138"/>
    <p:sldId id="658" r:id="rId139"/>
    <p:sldId id="659" r:id="rId140"/>
    <p:sldId id="689" r:id="rId141"/>
    <p:sldId id="655" r:id="rId142"/>
    <p:sldId id="745" r:id="rId143"/>
    <p:sldId id="521" r:id="rId144"/>
    <p:sldId id="522" r:id="rId145"/>
    <p:sldId id="523" r:id="rId146"/>
    <p:sldId id="525" r:id="rId147"/>
    <p:sldId id="524" r:id="rId148"/>
    <p:sldId id="526" r:id="rId149"/>
    <p:sldId id="528" r:id="rId150"/>
    <p:sldId id="735" r:id="rId151"/>
    <p:sldId id="529" r:id="rId152"/>
    <p:sldId id="734" r:id="rId153"/>
    <p:sldId id="739" r:id="rId154"/>
    <p:sldId id="733" r:id="rId155"/>
    <p:sldId id="737" r:id="rId156"/>
    <p:sldId id="738" r:id="rId157"/>
    <p:sldId id="740" r:id="rId158"/>
    <p:sldId id="741" r:id="rId159"/>
    <p:sldId id="736" r:id="rId160"/>
    <p:sldId id="729" r:id="rId161"/>
    <p:sldId id="530" r:id="rId162"/>
    <p:sldId id="730" r:id="rId163"/>
    <p:sldId id="731" r:id="rId164"/>
    <p:sldId id="732" r:id="rId165"/>
    <p:sldId id="742" r:id="rId166"/>
    <p:sldId id="743" r:id="rId167"/>
    <p:sldId id="660" r:id="rId168"/>
    <p:sldId id="661" r:id="rId169"/>
    <p:sldId id="662" r:id="rId170"/>
    <p:sldId id="676" r:id="rId171"/>
    <p:sldId id="672" r:id="rId172"/>
    <p:sldId id="664" r:id="rId173"/>
    <p:sldId id="670" r:id="rId174"/>
    <p:sldId id="671" r:id="rId175"/>
    <p:sldId id="663" r:id="rId176"/>
    <p:sldId id="744" r:id="rId177"/>
    <p:sldId id="665" r:id="rId178"/>
    <p:sldId id="666" r:id="rId179"/>
    <p:sldId id="667" r:id="rId180"/>
    <p:sldId id="668" r:id="rId181"/>
    <p:sldId id="669" r:id="rId182"/>
    <p:sldId id="673" r:id="rId183"/>
    <p:sldId id="674" r:id="rId184"/>
    <p:sldId id="675" r:id="rId185"/>
    <p:sldId id="678" r:id="rId186"/>
    <p:sldId id="679" r:id="rId187"/>
    <p:sldId id="677" r:id="rId188"/>
    <p:sldId id="681" r:id="rId189"/>
    <p:sldId id="682" r:id="rId190"/>
    <p:sldId id="683" r:id="rId191"/>
    <p:sldId id="684" r:id="rId192"/>
    <p:sldId id="685" r:id="rId193"/>
    <p:sldId id="680" r:id="rId194"/>
    <p:sldId id="686" r:id="rId195"/>
    <p:sldId id="687" r:id="rId196"/>
    <p:sldId id="690" r:id="rId197"/>
    <p:sldId id="691" r:id="rId198"/>
    <p:sldId id="693" r:id="rId199"/>
    <p:sldId id="694" r:id="rId200"/>
    <p:sldId id="695" r:id="rId201"/>
    <p:sldId id="696" r:id="rId202"/>
    <p:sldId id="697" r:id="rId203"/>
    <p:sldId id="698" r:id="rId204"/>
    <p:sldId id="699" r:id="rId205"/>
    <p:sldId id="700" r:id="rId206"/>
    <p:sldId id="701" r:id="rId207"/>
    <p:sldId id="702" r:id="rId208"/>
    <p:sldId id="703" r:id="rId209"/>
    <p:sldId id="704" r:id="rId210"/>
    <p:sldId id="705" r:id="rId211"/>
    <p:sldId id="706" r:id="rId212"/>
    <p:sldId id="707" r:id="rId213"/>
    <p:sldId id="708" r:id="rId214"/>
    <p:sldId id="709" r:id="rId215"/>
    <p:sldId id="710" r:id="rId216"/>
    <p:sldId id="711" r:id="rId217"/>
    <p:sldId id="692" r:id="rId218"/>
    <p:sldId id="712" r:id="rId219"/>
    <p:sldId id="713" r:id="rId220"/>
    <p:sldId id="714" r:id="rId221"/>
    <p:sldId id="717" r:id="rId222"/>
    <p:sldId id="715" r:id="rId223"/>
    <p:sldId id="716" r:id="rId224"/>
    <p:sldId id="718" r:id="rId225"/>
    <p:sldId id="719" r:id="rId226"/>
    <p:sldId id="720" r:id="rId227"/>
    <p:sldId id="721" r:id="rId228"/>
    <p:sldId id="722" r:id="rId229"/>
    <p:sldId id="723" r:id="rId230"/>
    <p:sldId id="724" r:id="rId231"/>
    <p:sldId id="725" r:id="rId232"/>
    <p:sldId id="726" r:id="rId233"/>
    <p:sldId id="727" r:id="rId234"/>
    <p:sldId id="728" r:id="rId235"/>
    <p:sldId id="746" r:id="rId236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F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09" autoAdjust="0"/>
  </p:normalViewPr>
  <p:slideViewPr>
    <p:cSldViewPr snapToGrid="0" snapToObjects="1">
      <p:cViewPr>
        <p:scale>
          <a:sx n="85" d="100"/>
          <a:sy n="85" d="100"/>
        </p:scale>
        <p:origin x="-1776" y="-2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200" Type="http://schemas.openxmlformats.org/officeDocument/2006/relationships/slide" Target="slides/slide199.xml"/><Relationship Id="rId201" Type="http://schemas.openxmlformats.org/officeDocument/2006/relationships/slide" Target="slides/slide200.xml"/><Relationship Id="rId202" Type="http://schemas.openxmlformats.org/officeDocument/2006/relationships/slide" Target="slides/slide201.xml"/><Relationship Id="rId203" Type="http://schemas.openxmlformats.org/officeDocument/2006/relationships/slide" Target="slides/slide202.xml"/><Relationship Id="rId204" Type="http://schemas.openxmlformats.org/officeDocument/2006/relationships/slide" Target="slides/slide203.xml"/><Relationship Id="rId205" Type="http://schemas.openxmlformats.org/officeDocument/2006/relationships/slide" Target="slides/slide204.xml"/><Relationship Id="rId206" Type="http://schemas.openxmlformats.org/officeDocument/2006/relationships/slide" Target="slides/slide205.xml"/><Relationship Id="rId207" Type="http://schemas.openxmlformats.org/officeDocument/2006/relationships/slide" Target="slides/slide206.xml"/><Relationship Id="rId208" Type="http://schemas.openxmlformats.org/officeDocument/2006/relationships/slide" Target="slides/slide207.xml"/><Relationship Id="rId209" Type="http://schemas.openxmlformats.org/officeDocument/2006/relationships/slide" Target="slides/slide20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10" Type="http://schemas.openxmlformats.org/officeDocument/2006/relationships/slide" Target="slides/slide209.xml"/><Relationship Id="rId211" Type="http://schemas.openxmlformats.org/officeDocument/2006/relationships/slide" Target="slides/slide210.xml"/><Relationship Id="rId212" Type="http://schemas.openxmlformats.org/officeDocument/2006/relationships/slide" Target="slides/slide211.xml"/><Relationship Id="rId213" Type="http://schemas.openxmlformats.org/officeDocument/2006/relationships/slide" Target="slides/slide212.xml"/><Relationship Id="rId214" Type="http://schemas.openxmlformats.org/officeDocument/2006/relationships/slide" Target="slides/slide213.xml"/><Relationship Id="rId215" Type="http://schemas.openxmlformats.org/officeDocument/2006/relationships/slide" Target="slides/slide214.xml"/><Relationship Id="rId216" Type="http://schemas.openxmlformats.org/officeDocument/2006/relationships/slide" Target="slides/slide215.xml"/><Relationship Id="rId217" Type="http://schemas.openxmlformats.org/officeDocument/2006/relationships/slide" Target="slides/slide216.xml"/><Relationship Id="rId218" Type="http://schemas.openxmlformats.org/officeDocument/2006/relationships/slide" Target="slides/slide217.xml"/><Relationship Id="rId219" Type="http://schemas.openxmlformats.org/officeDocument/2006/relationships/slide" Target="slides/slide21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slide" Target="slides/slide197.xml"/><Relationship Id="rId199" Type="http://schemas.openxmlformats.org/officeDocument/2006/relationships/slide" Target="slides/slide19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220" Type="http://schemas.openxmlformats.org/officeDocument/2006/relationships/slide" Target="slides/slide219.xml"/><Relationship Id="rId221" Type="http://schemas.openxmlformats.org/officeDocument/2006/relationships/slide" Target="slides/slide220.xml"/><Relationship Id="rId222" Type="http://schemas.openxmlformats.org/officeDocument/2006/relationships/slide" Target="slides/slide221.xml"/><Relationship Id="rId223" Type="http://schemas.openxmlformats.org/officeDocument/2006/relationships/slide" Target="slides/slide222.xml"/><Relationship Id="rId224" Type="http://schemas.openxmlformats.org/officeDocument/2006/relationships/slide" Target="slides/slide223.xml"/><Relationship Id="rId225" Type="http://schemas.openxmlformats.org/officeDocument/2006/relationships/slide" Target="slides/slide224.xml"/><Relationship Id="rId226" Type="http://schemas.openxmlformats.org/officeDocument/2006/relationships/slide" Target="slides/slide225.xml"/><Relationship Id="rId227" Type="http://schemas.openxmlformats.org/officeDocument/2006/relationships/slide" Target="slides/slide226.xml"/><Relationship Id="rId228" Type="http://schemas.openxmlformats.org/officeDocument/2006/relationships/slide" Target="slides/slide227.xml"/><Relationship Id="rId229" Type="http://schemas.openxmlformats.org/officeDocument/2006/relationships/slide" Target="slides/slide228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230" Type="http://schemas.openxmlformats.org/officeDocument/2006/relationships/slide" Target="slides/slide229.xml"/><Relationship Id="rId231" Type="http://schemas.openxmlformats.org/officeDocument/2006/relationships/slide" Target="slides/slide230.xml"/><Relationship Id="rId232" Type="http://schemas.openxmlformats.org/officeDocument/2006/relationships/slide" Target="slides/slide231.xml"/><Relationship Id="rId233" Type="http://schemas.openxmlformats.org/officeDocument/2006/relationships/slide" Target="slides/slide232.xml"/><Relationship Id="rId234" Type="http://schemas.openxmlformats.org/officeDocument/2006/relationships/slide" Target="slides/slide233.xml"/><Relationship Id="rId235" Type="http://schemas.openxmlformats.org/officeDocument/2006/relationships/slide" Target="slides/slide234.xml"/><Relationship Id="rId236" Type="http://schemas.openxmlformats.org/officeDocument/2006/relationships/slide" Target="slides/slide235.xml"/><Relationship Id="rId237" Type="http://schemas.openxmlformats.org/officeDocument/2006/relationships/printerSettings" Target="printerSettings/printerSettings1.bin"/><Relationship Id="rId238" Type="http://schemas.openxmlformats.org/officeDocument/2006/relationships/presProps" Target="presProps.xml"/><Relationship Id="rId23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240" Type="http://schemas.openxmlformats.org/officeDocument/2006/relationships/theme" Target="theme/theme1.xml"/><Relationship Id="rId241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cuments:ALE_HP_Feb_2015:ABZ:Docencia:Goldsmiths:Algorithms_&amp;_DataStructures:Quizzes_Results:BinarySearch_01_Feb_2019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cuments:ALE_HP_Feb_2015:ABZ:Docencia:Goldsmiths:Algorithms_&amp;_DataStructures:Quizzes_Results:ImplicitDataStructures_3Feb_2019_PartialResult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wnloads:IS52038B%20(18-19)%20Grades%20(3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solidFill>
                <a:schemeClr val="bg1">
                  <a:lumMod val="50000"/>
                </a:schemeClr>
              </a:solidFill>
            </a:ln>
          </c:spPr>
          <c:invertIfNegative val="0"/>
          <c:cat>
            <c:strRef>
              <c:f>Hoja1!$L$2:$L$5</c:f>
              <c:strCache>
                <c:ptCount val="4"/>
                <c:pt idx="0">
                  <c:v>mark&lt;40</c:v>
                </c:pt>
                <c:pt idx="1">
                  <c:v>40&lt;=mark&lt;70</c:v>
                </c:pt>
                <c:pt idx="2">
                  <c:v>70&lt;=mark&lt;90</c:v>
                </c:pt>
                <c:pt idx="3">
                  <c:v>90&lt;=mark</c:v>
                </c:pt>
              </c:strCache>
            </c:strRef>
          </c:cat>
          <c:val>
            <c:numRef>
              <c:f>Hoja1!$M$2:$M$5</c:f>
              <c:numCache>
                <c:formatCode>0</c:formatCode>
                <c:ptCount val="4"/>
                <c:pt idx="0" formatCode="General">
                  <c:v>9.0</c:v>
                </c:pt>
                <c:pt idx="1">
                  <c:v>41.0</c:v>
                </c:pt>
                <c:pt idx="2">
                  <c:v>37.0</c:v>
                </c:pt>
                <c:pt idx="3">
                  <c:v>39.0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73808744"/>
        <c:axId val="1951688376"/>
      </c:barChart>
      <c:catAx>
        <c:axId val="1973808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050"/>
                </a:pPr>
                <a:r>
                  <a:rPr lang="es-ES" sz="1050"/>
                  <a:t>Mark range</a:t>
                </a:r>
              </a:p>
            </c:rich>
          </c:tx>
          <c:layout>
            <c:manualLayout>
              <c:xMode val="edge"/>
              <c:yMode val="edge"/>
              <c:x val="0.47567738407699"/>
              <c:y val="0.898148148148148"/>
            </c:manualLayout>
          </c:layout>
          <c:overlay val="0"/>
        </c:title>
        <c:majorTickMark val="out"/>
        <c:minorTickMark val="none"/>
        <c:tickLblPos val="nextTo"/>
        <c:crossAx val="1951688376"/>
        <c:crosses val="autoZero"/>
        <c:auto val="1"/>
        <c:lblAlgn val="ctr"/>
        <c:lblOffset val="100"/>
        <c:noMultiLvlLbl val="0"/>
      </c:catAx>
      <c:valAx>
        <c:axId val="19516883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050"/>
                </a:pPr>
                <a:r>
                  <a:rPr lang="es-ES" sz="1050"/>
                  <a:t>Number of students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2118146689997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973808744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c:spPr>
          <c:invertIfNegative val="0"/>
          <c:cat>
            <c:strRef>
              <c:f>Hoja1!$C$2:$C$5</c:f>
              <c:strCache>
                <c:ptCount val="4"/>
                <c:pt idx="0">
                  <c:v>mark&lt;40</c:v>
                </c:pt>
                <c:pt idx="1">
                  <c:v>40&lt;=mark&lt;70</c:v>
                </c:pt>
                <c:pt idx="2">
                  <c:v>70&lt;=mark&lt;90</c:v>
                </c:pt>
                <c:pt idx="3">
                  <c:v>90&lt;=mark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>
                  <c:v>30.0</c:v>
                </c:pt>
                <c:pt idx="1">
                  <c:v>24.0</c:v>
                </c:pt>
                <c:pt idx="2">
                  <c:v>9.0</c:v>
                </c:pt>
                <c:pt idx="3">
                  <c:v>7.0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3484456"/>
        <c:axId val="-2134980472"/>
      </c:barChart>
      <c:catAx>
        <c:axId val="-20934844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s-ES" sz="1200"/>
                  <a:t>Mark range</a:t>
                </a:r>
              </a:p>
            </c:rich>
          </c:tx>
          <c:layout>
            <c:manualLayout>
              <c:xMode val="edge"/>
              <c:yMode val="edge"/>
              <c:x val="0.494152373586981"/>
              <c:y val="0.94629216120918"/>
            </c:manualLayout>
          </c:layout>
          <c:overlay val="0"/>
        </c:title>
        <c:majorTickMark val="out"/>
        <c:minorTickMark val="none"/>
        <c:tickLblPos val="nextTo"/>
        <c:crossAx val="-2134980472"/>
        <c:crosses val="autoZero"/>
        <c:auto val="1"/>
        <c:lblAlgn val="ctr"/>
        <c:lblOffset val="100"/>
        <c:noMultiLvlLbl val="0"/>
      </c:catAx>
      <c:valAx>
        <c:axId val="-213498047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ot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s-ES" sz="1200"/>
                  <a:t>Number of students</a:t>
                </a:r>
              </a:p>
            </c:rich>
          </c:tx>
          <c:layout>
            <c:manualLayout>
              <c:xMode val="edge"/>
              <c:yMode val="edge"/>
              <c:x val="0.00623471900645089"/>
              <c:y val="0.25603230494514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93484456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tx1">
                  <a:lumMod val="50000"/>
                  <a:lumOff val="50000"/>
                </a:schemeClr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c:spPr>
          <c:invertIfNegative val="0"/>
          <c:cat>
            <c:strRef>
              <c:f>Grades!$K$2:$K$6</c:f>
              <c:strCache>
                <c:ptCount val="5"/>
                <c:pt idx="0">
                  <c:v>No attempt</c:v>
                </c:pt>
                <c:pt idx="1">
                  <c:v>mark&lt;40</c:v>
                </c:pt>
                <c:pt idx="2">
                  <c:v>40&lt;=mark&lt;70</c:v>
                </c:pt>
                <c:pt idx="3">
                  <c:v>70&lt;=mark&lt;90</c:v>
                </c:pt>
                <c:pt idx="4">
                  <c:v>mark&gt;=90</c:v>
                </c:pt>
              </c:strCache>
            </c:strRef>
          </c:cat>
          <c:val>
            <c:numRef>
              <c:f>Grades!$L$2:$L$6</c:f>
              <c:numCache>
                <c:formatCode>General</c:formatCode>
                <c:ptCount val="5"/>
                <c:pt idx="0">
                  <c:v>73.0</c:v>
                </c:pt>
                <c:pt idx="1">
                  <c:v>11.0</c:v>
                </c:pt>
                <c:pt idx="2">
                  <c:v>43.0</c:v>
                </c:pt>
                <c:pt idx="3" formatCode="@">
                  <c:v>1.0</c:v>
                </c:pt>
                <c:pt idx="4">
                  <c:v>13.0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93280856"/>
        <c:axId val="2084227720"/>
      </c:barChart>
      <c:catAx>
        <c:axId val="-209328085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ES" sz="1400"/>
                  <a:t>Mark range</a:t>
                </a:r>
              </a:p>
            </c:rich>
          </c:tx>
          <c:layout>
            <c:manualLayout>
              <c:xMode val="edge"/>
              <c:yMode val="edge"/>
              <c:x val="0.459295199450587"/>
              <c:y val="0.910982028425666"/>
            </c:manualLayout>
          </c:layout>
          <c:overlay val="0"/>
        </c:title>
        <c:majorTickMark val="out"/>
        <c:minorTickMark val="none"/>
        <c:tickLblPos val="nextTo"/>
        <c:crossAx val="2084227720"/>
        <c:crosses val="autoZero"/>
        <c:auto val="1"/>
        <c:lblAlgn val="ctr"/>
        <c:lblOffset val="100"/>
        <c:noMultiLvlLbl val="0"/>
      </c:catAx>
      <c:valAx>
        <c:axId val="208422772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ES" sz="1400"/>
                  <a:t>Number of students</a:t>
                </a:r>
              </a:p>
            </c:rich>
          </c:tx>
          <c:layout>
            <c:manualLayout>
              <c:xMode val="edge"/>
              <c:yMode val="edge"/>
              <c:x val="0.00665796413087355"/>
              <c:y val="0.25166166847821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93280856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4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4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5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7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76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0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48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50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6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24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83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D60-5E6C-1C43-A4A0-2F06BD136CBA}" type="datetimeFigureOut">
              <a:rPr lang="es-ES" smtClean="0"/>
              <a:t>2/4/19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99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hyperlink" Target="https://www.youtube.com/watch?v=GazC3A4OQTE" TargetMode="Externa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9.png"/><Relationship Id="rId5" Type="http://schemas.openxmlformats.org/officeDocument/2006/relationships/package" Target="../embeddings/Documento_de_Microsoft_Word2.docx"/><Relationship Id="rId6" Type="http://schemas.openxmlformats.org/officeDocument/2006/relationships/image" Target="../media/image10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.docx"/><Relationship Id="rId4" Type="http://schemas.openxmlformats.org/officeDocument/2006/relationships/image" Target="../media/image9.png"/><Relationship Id="rId5" Type="http://schemas.openxmlformats.org/officeDocument/2006/relationships/package" Target="../embeddings/Documento_de_Microsoft_Word4.docx"/><Relationship Id="rId6" Type="http://schemas.openxmlformats.org/officeDocument/2006/relationships/image" Target="../media/image10.png"/><Relationship Id="rId7" Type="http://schemas.openxmlformats.org/officeDocument/2006/relationships/package" Target="../embeddings/Documento_de_Microsoft_Word5.docx"/><Relationship Id="rId8" Type="http://schemas.openxmlformats.org/officeDocument/2006/relationships/image" Target="../media/image1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6.docx"/><Relationship Id="rId4" Type="http://schemas.openxmlformats.org/officeDocument/2006/relationships/image" Target="../media/image9.png"/><Relationship Id="rId5" Type="http://schemas.openxmlformats.org/officeDocument/2006/relationships/package" Target="../embeddings/Documento_de_Microsoft_Word7.docx"/><Relationship Id="rId6" Type="http://schemas.openxmlformats.org/officeDocument/2006/relationships/image" Target="../media/image10.png"/><Relationship Id="rId7" Type="http://schemas.openxmlformats.org/officeDocument/2006/relationships/package" Target="../embeddings/Documento_de_Microsoft_Word8.docx"/><Relationship Id="rId8" Type="http://schemas.openxmlformats.org/officeDocument/2006/relationships/image" Target="../media/image11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9.docx"/><Relationship Id="rId4" Type="http://schemas.openxmlformats.org/officeDocument/2006/relationships/image" Target="../media/image9.png"/><Relationship Id="rId5" Type="http://schemas.openxmlformats.org/officeDocument/2006/relationships/package" Target="../embeddings/Documento_de_Microsoft_Word10.docx"/><Relationship Id="rId6" Type="http://schemas.openxmlformats.org/officeDocument/2006/relationships/image" Target="../media/image10.png"/><Relationship Id="rId7" Type="http://schemas.openxmlformats.org/officeDocument/2006/relationships/package" Target="../embeddings/Documento_de_Microsoft_Word11.docx"/><Relationship Id="rId8" Type="http://schemas.openxmlformats.org/officeDocument/2006/relationships/image" Target="../media/image11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1.wdp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microsoft.com/office/2007/relationships/hdphoto" Target="../media/hdphoto2.wdp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2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3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4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5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6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7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8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9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0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1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2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3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4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5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6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7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8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9.doc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0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1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2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3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4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5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8.vml"/><Relationship Id="rId2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6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29.vml"/><Relationship Id="rId2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7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0.vml"/><Relationship Id="rId2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8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1.vml"/><Relationship Id="rId2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9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2.vml"/><Relationship Id="rId2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40.doc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3.vml"/><Relationship Id="rId2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997013"/>
            <a:ext cx="9160433" cy="842869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14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08 at 16.0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833" y="0"/>
            <a:ext cx="2387600" cy="812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-1" y="2734235"/>
            <a:ext cx="9160433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latin typeface="DIN Condensed Bold"/>
                <a:cs typeface="DIN Condensed Bold"/>
              </a:rPr>
              <a:t>ALGORITHMS &amp; DATA STRUCTURES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3810000"/>
            <a:ext cx="9160432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>
                <a:latin typeface="DIN Condensed Bold"/>
                <a:cs typeface="DIN Condensed Bold"/>
              </a:rPr>
              <a:t>DEPARTMENT OF COMPUTING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05692" y="6294432"/>
            <a:ext cx="1521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DIN Condensed Bold"/>
                <a:cs typeface="DIN Condensed Bold"/>
              </a:rPr>
              <a:t>February</a:t>
            </a:r>
            <a:r>
              <a:rPr lang="es-ES" sz="2000" dirty="0" smtClean="0">
                <a:latin typeface="DIN Condensed Bold"/>
                <a:cs typeface="DIN Condensed Bold"/>
              </a:rPr>
              <a:t> 4, 2019</a:t>
            </a:r>
            <a:endParaRPr lang="es-ES" sz="20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8441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3089263" y="1116828"/>
            <a:ext cx="3314242" cy="2116358"/>
            <a:chOff x="2730502" y="1124582"/>
            <a:chExt cx="5325985" cy="3628847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502" y="1814286"/>
              <a:ext cx="3673928" cy="2939143"/>
            </a:xfrm>
            <a:prstGeom prst="rect">
              <a:avLst/>
            </a:prstGeom>
          </p:spPr>
        </p:pic>
        <p:sp>
          <p:nvSpPr>
            <p:cNvPr id="42" name="CuadroTexto 41"/>
            <p:cNvSpPr txBox="1"/>
            <p:nvPr/>
          </p:nvSpPr>
          <p:spPr>
            <a:xfrm>
              <a:off x="5666713" y="1124582"/>
              <a:ext cx="1818710" cy="63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Node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 (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vertex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)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cxnSp>
          <p:nvCxnSpPr>
            <p:cNvPr id="43" name="Conector recto de flecha 42"/>
            <p:cNvCxnSpPr/>
            <p:nvPr/>
          </p:nvCxnSpPr>
          <p:spPr>
            <a:xfrm flipV="1">
              <a:off x="4799608" y="1586247"/>
              <a:ext cx="867105" cy="411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5537325" y="2637071"/>
              <a:ext cx="8671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6468129" y="2350217"/>
              <a:ext cx="1588358" cy="63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Link (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edge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)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47" name="CuadroTexto 46"/>
          <p:cNvSpPr txBox="1"/>
          <p:nvPr/>
        </p:nvSpPr>
        <p:spPr>
          <a:xfrm>
            <a:off x="817490" y="3785714"/>
            <a:ext cx="174558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Directed</a:t>
            </a:r>
            <a:r>
              <a:rPr lang="es-ES" b="1" dirty="0" smtClean="0">
                <a:latin typeface="Arial Narrow"/>
                <a:cs typeface="Arial Narrow"/>
              </a:rPr>
              <a:t> non 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2727575" y="3792005"/>
            <a:ext cx="176980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Undirected</a:t>
            </a:r>
            <a:r>
              <a:rPr lang="es-ES" b="1" dirty="0" smtClean="0">
                <a:latin typeface="Arial Narrow"/>
                <a:cs typeface="Arial Narrow"/>
              </a:rPr>
              <a:t> non-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graphs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862024" y="4529309"/>
            <a:ext cx="1475040" cy="1649898"/>
            <a:chOff x="466531" y="3821149"/>
            <a:chExt cx="1475040" cy="1649898"/>
          </a:xfrm>
        </p:grpSpPr>
        <p:sp>
          <p:nvSpPr>
            <p:cNvPr id="49" name="Elipse 48"/>
            <p:cNvSpPr/>
            <p:nvPr/>
          </p:nvSpPr>
          <p:spPr>
            <a:xfrm>
              <a:off x="1651082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1651082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466531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66531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1108836" y="519958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757020" y="395688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1796327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757020" y="461491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611776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1" idx="4"/>
            </p:cNvCxnSpPr>
            <p:nvPr/>
          </p:nvCxnSpPr>
          <p:spPr>
            <a:xfrm flipH="1" flipV="1">
              <a:off x="611776" y="475064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4"/>
              <a:endCxn id="53" idx="6"/>
            </p:cNvCxnSpPr>
            <p:nvPr/>
          </p:nvCxnSpPr>
          <p:spPr>
            <a:xfrm flipH="1">
              <a:off x="1399325" y="475064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/>
          <p:cNvGrpSpPr/>
          <p:nvPr/>
        </p:nvGrpSpPr>
        <p:grpSpPr>
          <a:xfrm>
            <a:off x="2733920" y="4541291"/>
            <a:ext cx="1475040" cy="1649898"/>
            <a:chOff x="3329717" y="3828659"/>
            <a:chExt cx="1475040" cy="1649898"/>
          </a:xfrm>
        </p:grpSpPr>
        <p:sp>
          <p:nvSpPr>
            <p:cNvPr id="60" name="Elipse 59"/>
            <p:cNvSpPr/>
            <p:nvPr/>
          </p:nvSpPr>
          <p:spPr>
            <a:xfrm>
              <a:off x="4514268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>
              <a:off x="4514268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3329717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63" name="Elipse 62"/>
            <p:cNvSpPr/>
            <p:nvPr/>
          </p:nvSpPr>
          <p:spPr>
            <a:xfrm>
              <a:off x="3329717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Elipse 63"/>
            <p:cNvSpPr/>
            <p:nvPr/>
          </p:nvSpPr>
          <p:spPr>
            <a:xfrm>
              <a:off x="3972022" y="520709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Conector recto de flecha 64"/>
            <p:cNvCxnSpPr>
              <a:stCxn id="63" idx="6"/>
              <a:endCxn id="61" idx="2"/>
            </p:cNvCxnSpPr>
            <p:nvPr/>
          </p:nvCxnSpPr>
          <p:spPr>
            <a:xfrm>
              <a:off x="3620206" y="396439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61" idx="4"/>
              <a:endCxn id="60" idx="0"/>
            </p:cNvCxnSpPr>
            <p:nvPr/>
          </p:nvCxnSpPr>
          <p:spPr>
            <a:xfrm>
              <a:off x="4659513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0" idx="2"/>
              <a:endCxn id="62" idx="6"/>
            </p:cNvCxnSpPr>
            <p:nvPr/>
          </p:nvCxnSpPr>
          <p:spPr>
            <a:xfrm flipH="1">
              <a:off x="3620206" y="462242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2" idx="0"/>
              <a:endCxn id="63" idx="4"/>
            </p:cNvCxnSpPr>
            <p:nvPr/>
          </p:nvCxnSpPr>
          <p:spPr>
            <a:xfrm flipV="1">
              <a:off x="3474962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64" idx="2"/>
              <a:endCxn id="62" idx="4"/>
            </p:cNvCxnSpPr>
            <p:nvPr/>
          </p:nvCxnSpPr>
          <p:spPr>
            <a:xfrm flipH="1" flipV="1">
              <a:off x="3474962" y="475815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/>
            <p:cNvCxnSpPr>
              <a:stCxn id="60" idx="4"/>
              <a:endCxn id="64" idx="6"/>
            </p:cNvCxnSpPr>
            <p:nvPr/>
          </p:nvCxnSpPr>
          <p:spPr>
            <a:xfrm flipH="1">
              <a:off x="4262511" y="475815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CuadroTexto 70"/>
          <p:cNvSpPr txBox="1"/>
          <p:nvPr/>
        </p:nvSpPr>
        <p:spPr>
          <a:xfrm>
            <a:off x="4602978" y="3793358"/>
            <a:ext cx="174558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Directed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6513063" y="3799649"/>
            <a:ext cx="176980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Undirected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graphs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73" name="Agrupar 72"/>
          <p:cNvGrpSpPr/>
          <p:nvPr/>
        </p:nvGrpSpPr>
        <p:grpSpPr>
          <a:xfrm>
            <a:off x="4647512" y="4536953"/>
            <a:ext cx="1475040" cy="1649898"/>
            <a:chOff x="466531" y="3821149"/>
            <a:chExt cx="1475040" cy="1649898"/>
          </a:xfrm>
        </p:grpSpPr>
        <p:sp>
          <p:nvSpPr>
            <p:cNvPr id="74" name="Elipse 73"/>
            <p:cNvSpPr/>
            <p:nvPr/>
          </p:nvSpPr>
          <p:spPr>
            <a:xfrm>
              <a:off x="1651082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1651082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466531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466531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78" name="Elipse 77"/>
            <p:cNvSpPr/>
            <p:nvPr/>
          </p:nvSpPr>
          <p:spPr>
            <a:xfrm>
              <a:off x="1108836" y="519958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de flecha 78"/>
            <p:cNvCxnSpPr>
              <a:stCxn id="77" idx="6"/>
              <a:endCxn id="75" idx="2"/>
            </p:cNvCxnSpPr>
            <p:nvPr/>
          </p:nvCxnSpPr>
          <p:spPr>
            <a:xfrm>
              <a:off x="757020" y="395688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de flecha 79"/>
            <p:cNvCxnSpPr>
              <a:stCxn id="75" idx="4"/>
              <a:endCxn id="74" idx="0"/>
            </p:cNvCxnSpPr>
            <p:nvPr/>
          </p:nvCxnSpPr>
          <p:spPr>
            <a:xfrm>
              <a:off x="1796327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>
              <a:stCxn id="74" idx="2"/>
              <a:endCxn id="76" idx="6"/>
            </p:cNvCxnSpPr>
            <p:nvPr/>
          </p:nvCxnSpPr>
          <p:spPr>
            <a:xfrm flipH="1">
              <a:off x="757020" y="461491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>
              <a:stCxn id="76" idx="0"/>
              <a:endCxn id="77" idx="4"/>
            </p:cNvCxnSpPr>
            <p:nvPr/>
          </p:nvCxnSpPr>
          <p:spPr>
            <a:xfrm flipV="1">
              <a:off x="611776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>
              <a:stCxn id="78" idx="2"/>
              <a:endCxn id="76" idx="4"/>
            </p:cNvCxnSpPr>
            <p:nvPr/>
          </p:nvCxnSpPr>
          <p:spPr>
            <a:xfrm flipH="1" flipV="1">
              <a:off x="611776" y="475064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>
              <a:stCxn id="74" idx="4"/>
              <a:endCxn id="78" idx="6"/>
            </p:cNvCxnSpPr>
            <p:nvPr/>
          </p:nvCxnSpPr>
          <p:spPr>
            <a:xfrm flipH="1">
              <a:off x="1399325" y="475064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Agrupar 84"/>
          <p:cNvGrpSpPr/>
          <p:nvPr/>
        </p:nvGrpSpPr>
        <p:grpSpPr>
          <a:xfrm>
            <a:off x="6519408" y="4548935"/>
            <a:ext cx="1475040" cy="1649898"/>
            <a:chOff x="3329717" y="3828659"/>
            <a:chExt cx="1475040" cy="1649898"/>
          </a:xfrm>
        </p:grpSpPr>
        <p:sp>
          <p:nvSpPr>
            <p:cNvPr id="86" name="Elipse 85"/>
            <p:cNvSpPr/>
            <p:nvPr/>
          </p:nvSpPr>
          <p:spPr>
            <a:xfrm>
              <a:off x="4514268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87" name="Elipse 86"/>
            <p:cNvSpPr/>
            <p:nvPr/>
          </p:nvSpPr>
          <p:spPr>
            <a:xfrm>
              <a:off x="4514268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3329717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3329717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3972022" y="520709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recto de flecha 90"/>
            <p:cNvCxnSpPr>
              <a:stCxn id="89" idx="6"/>
              <a:endCxn id="87" idx="2"/>
            </p:cNvCxnSpPr>
            <p:nvPr/>
          </p:nvCxnSpPr>
          <p:spPr>
            <a:xfrm>
              <a:off x="3620206" y="396439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/>
            <p:cNvCxnSpPr>
              <a:stCxn id="87" idx="4"/>
              <a:endCxn id="86" idx="0"/>
            </p:cNvCxnSpPr>
            <p:nvPr/>
          </p:nvCxnSpPr>
          <p:spPr>
            <a:xfrm>
              <a:off x="4659513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6" idx="2"/>
              <a:endCxn id="88" idx="6"/>
            </p:cNvCxnSpPr>
            <p:nvPr/>
          </p:nvCxnSpPr>
          <p:spPr>
            <a:xfrm flipH="1">
              <a:off x="3620206" y="462242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>
              <a:stCxn id="88" idx="0"/>
              <a:endCxn id="89" idx="4"/>
            </p:cNvCxnSpPr>
            <p:nvPr/>
          </p:nvCxnSpPr>
          <p:spPr>
            <a:xfrm flipV="1">
              <a:off x="3474962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90" idx="2"/>
              <a:endCxn id="88" idx="4"/>
            </p:cNvCxnSpPr>
            <p:nvPr/>
          </p:nvCxnSpPr>
          <p:spPr>
            <a:xfrm flipH="1" flipV="1">
              <a:off x="3474962" y="475815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86" idx="4"/>
              <a:endCxn id="90" idx="6"/>
            </p:cNvCxnSpPr>
            <p:nvPr/>
          </p:nvCxnSpPr>
          <p:spPr>
            <a:xfrm flipH="1">
              <a:off x="4262511" y="475815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uadroTexto 96"/>
          <p:cNvSpPr txBox="1"/>
          <p:nvPr/>
        </p:nvSpPr>
        <p:spPr>
          <a:xfrm>
            <a:off x="5289817" y="440240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4</a:t>
            </a:r>
            <a:endParaRPr lang="es-ES" sz="1400" dirty="0"/>
          </a:p>
        </p:txBody>
      </p:sp>
      <p:sp>
        <p:nvSpPr>
          <p:cNvPr id="98" name="CuadroTexto 97"/>
          <p:cNvSpPr txBox="1"/>
          <p:nvPr/>
        </p:nvSpPr>
        <p:spPr>
          <a:xfrm>
            <a:off x="5289817" y="504460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2</a:t>
            </a:r>
          </a:p>
        </p:txBody>
      </p:sp>
      <p:sp>
        <p:nvSpPr>
          <p:cNvPr id="99" name="CuadroTexto 98"/>
          <p:cNvSpPr txBox="1"/>
          <p:nvPr/>
        </p:nvSpPr>
        <p:spPr>
          <a:xfrm>
            <a:off x="4565109" y="4879564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100" name="CuadroTexto 99"/>
          <p:cNvSpPr txBox="1"/>
          <p:nvPr/>
        </p:nvSpPr>
        <p:spPr>
          <a:xfrm>
            <a:off x="5728510" y="483993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9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5007863" y="554814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3</a:t>
            </a:r>
            <a:endParaRPr lang="es-ES" sz="1400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5556403" y="5547414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7</a:t>
            </a:r>
          </a:p>
        </p:txBody>
      </p:sp>
      <p:sp>
        <p:nvSpPr>
          <p:cNvPr id="103" name="CuadroTexto 102"/>
          <p:cNvSpPr txBox="1"/>
          <p:nvPr/>
        </p:nvSpPr>
        <p:spPr>
          <a:xfrm>
            <a:off x="7185616" y="4405322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104" name="CuadroTexto 103"/>
          <p:cNvSpPr txBox="1"/>
          <p:nvPr/>
        </p:nvSpPr>
        <p:spPr>
          <a:xfrm>
            <a:off x="7185616" y="5047525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  <p:sp>
        <p:nvSpPr>
          <p:cNvPr id="105" name="CuadroTexto 104"/>
          <p:cNvSpPr txBox="1"/>
          <p:nvPr/>
        </p:nvSpPr>
        <p:spPr>
          <a:xfrm>
            <a:off x="6460908" y="488248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5</a:t>
            </a:r>
          </a:p>
        </p:txBody>
      </p:sp>
      <p:sp>
        <p:nvSpPr>
          <p:cNvPr id="106" name="CuadroTexto 105"/>
          <p:cNvSpPr txBox="1"/>
          <p:nvPr/>
        </p:nvSpPr>
        <p:spPr>
          <a:xfrm>
            <a:off x="7624309" y="484285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8</a:t>
            </a:r>
            <a:endParaRPr lang="es-ES" sz="1400" dirty="0"/>
          </a:p>
        </p:txBody>
      </p:sp>
      <p:sp>
        <p:nvSpPr>
          <p:cNvPr id="107" name="CuadroTexto 106"/>
          <p:cNvSpPr txBox="1"/>
          <p:nvPr/>
        </p:nvSpPr>
        <p:spPr>
          <a:xfrm>
            <a:off x="6903662" y="555106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</a:t>
            </a:r>
          </a:p>
        </p:txBody>
      </p:sp>
      <p:sp>
        <p:nvSpPr>
          <p:cNvPr id="108" name="CuadroTexto 107"/>
          <p:cNvSpPr txBox="1"/>
          <p:nvPr/>
        </p:nvSpPr>
        <p:spPr>
          <a:xfrm>
            <a:off x="7452202" y="555033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6</a:t>
            </a:r>
            <a:endParaRPr lang="es-ES" sz="1400" dirty="0"/>
          </a:p>
        </p:txBody>
      </p:sp>
      <p:sp>
        <p:nvSpPr>
          <p:cNvPr id="4" name="Rectángulo 3"/>
          <p:cNvSpPr/>
          <p:nvPr/>
        </p:nvSpPr>
        <p:spPr>
          <a:xfrm>
            <a:off x="6403505" y="3660588"/>
            <a:ext cx="2038260" cy="2674471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087008" y="3248127"/>
            <a:ext cx="1364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Lab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.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Submission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41081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4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81500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9879895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0829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NEIGHBOURS(E)={D}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91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adroTexto 50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035497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3979523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0829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NEIGHBOURS(E)={D}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(A,E)+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(E,D)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=2+</a:t>
            </a:r>
            <a:r>
              <a:rPr lang="es-ES" dirty="0">
                <a:latin typeface="Arial Narrow"/>
                <a:cs typeface="Arial Narrow"/>
              </a:rPr>
              <a:t>3</a:t>
            </a:r>
            <a:r>
              <a:rPr lang="es-ES" dirty="0" smtClean="0">
                <a:latin typeface="Arial Narrow"/>
                <a:cs typeface="Arial Narrow"/>
              </a:rPr>
              <a:t>=5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6514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adroTexto 51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319376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42520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0829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NEIGHBOURS(E)={D}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6557083" y="5844921"/>
            <a:ext cx="16310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5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(6)?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(A,E)+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(E,D)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=2+</a:t>
            </a:r>
            <a:r>
              <a:rPr lang="es-ES" dirty="0">
                <a:latin typeface="Arial Narrow"/>
                <a:cs typeface="Arial Narrow"/>
              </a:rPr>
              <a:t>3</a:t>
            </a:r>
            <a:r>
              <a:rPr lang="es-ES" dirty="0" smtClean="0">
                <a:latin typeface="Arial Narrow"/>
                <a:cs typeface="Arial Narrow"/>
              </a:rPr>
              <a:t>=5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92598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4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603255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844286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E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0829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NEIGHBOURS(E)={D}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6557083" y="5844921"/>
            <a:ext cx="16310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5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(6)?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(A,E)+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(E,D)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=2+</a:t>
            </a:r>
            <a:r>
              <a:rPr lang="es-ES" dirty="0">
                <a:latin typeface="Arial Narrow"/>
                <a:cs typeface="Arial Narrow"/>
              </a:rPr>
              <a:t>3</a:t>
            </a:r>
            <a:r>
              <a:rPr lang="es-ES" dirty="0" smtClean="0">
                <a:latin typeface="Arial Narrow"/>
                <a:cs typeface="Arial Narrow"/>
              </a:rPr>
              <a:t>=5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88316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4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857252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6578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0829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NEIGHBOURS(E)={D}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(A,E)+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(E,D)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=2+</a:t>
            </a:r>
            <a:r>
              <a:rPr lang="es-ES" dirty="0">
                <a:latin typeface="Arial Narrow"/>
                <a:cs typeface="Arial Narrow"/>
              </a:rPr>
              <a:t>3</a:t>
            </a:r>
            <a:r>
              <a:rPr lang="es-ES" dirty="0" smtClean="0">
                <a:latin typeface="Arial Narrow"/>
                <a:cs typeface="Arial Narrow"/>
              </a:rPr>
              <a:t>=5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35774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4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141131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167300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39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adroTexto 3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41006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2505585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U={C,D}</a:t>
            </a:r>
            <a:endParaRPr lang="es-ES" b="1" dirty="0">
              <a:solidFill>
                <a:srgbClr val="FF0000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adroTexto 3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5" y="422834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40809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08619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4482346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079919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52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4751284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9585950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954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NEIGHBOURS(C)={D}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8561292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46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representations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98699" y="867557"/>
            <a:ext cx="4287926" cy="1809969"/>
            <a:chOff x="2739129" y="955981"/>
            <a:chExt cx="4287926" cy="1809969"/>
          </a:xfrm>
        </p:grpSpPr>
        <p:sp>
          <p:nvSpPr>
            <p:cNvPr id="7" name="Elipse 6"/>
            <p:cNvSpPr/>
            <p:nvPr/>
          </p:nvSpPr>
          <p:spPr>
            <a:xfrm>
              <a:off x="4992618" y="2273258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" name="Elipse 8"/>
            <p:cNvSpPr/>
            <p:nvPr/>
          </p:nvSpPr>
          <p:spPr>
            <a:xfrm>
              <a:off x="4992618" y="107896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2983728" y="2273258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2983728" y="107896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2" name="Elipse 11"/>
            <p:cNvSpPr/>
            <p:nvPr/>
          </p:nvSpPr>
          <p:spPr>
            <a:xfrm>
              <a:off x="6534412" y="1608619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9" idx="2"/>
            </p:cNvCxnSpPr>
            <p:nvPr/>
          </p:nvCxnSpPr>
          <p:spPr>
            <a:xfrm>
              <a:off x="3476371" y="1325313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9" idx="4"/>
              <a:endCxn id="7" idx="0"/>
            </p:cNvCxnSpPr>
            <p:nvPr/>
          </p:nvCxnSpPr>
          <p:spPr>
            <a:xfrm>
              <a:off x="5238940" y="1571659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7" idx="2"/>
              <a:endCxn id="10" idx="6"/>
            </p:cNvCxnSpPr>
            <p:nvPr/>
          </p:nvCxnSpPr>
          <p:spPr>
            <a:xfrm flipH="1">
              <a:off x="3476371" y="2519604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>
              <a:stCxn id="10" idx="0"/>
              <a:endCxn id="11" idx="4"/>
            </p:cNvCxnSpPr>
            <p:nvPr/>
          </p:nvCxnSpPr>
          <p:spPr>
            <a:xfrm flipV="1">
              <a:off x="3230050" y="1571659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stCxn id="12" idx="2"/>
              <a:endCxn id="9" idx="6"/>
            </p:cNvCxnSpPr>
            <p:nvPr/>
          </p:nvCxnSpPr>
          <p:spPr>
            <a:xfrm flipH="1" flipV="1">
              <a:off x="5485261" y="1325313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>
              <a:stCxn id="7" idx="6"/>
              <a:endCxn id="12" idx="3"/>
            </p:cNvCxnSpPr>
            <p:nvPr/>
          </p:nvCxnSpPr>
          <p:spPr>
            <a:xfrm flipV="1">
              <a:off x="5485261" y="2029158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3884886" y="95598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2739129" y="1772542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4010310" y="215664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5238783" y="1686621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845768" y="21901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5845768" y="120758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58" name="CuadroTexto 57"/>
          <p:cNvSpPr txBox="1"/>
          <p:nvPr/>
        </p:nvSpPr>
        <p:spPr>
          <a:xfrm>
            <a:off x="5471857" y="977097"/>
            <a:ext cx="363922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Edge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r>
              <a:rPr lang="es-ES" b="1" dirty="0" smtClean="0">
                <a:latin typeface="Arial Narrow"/>
                <a:cs typeface="Arial Narrow"/>
              </a:rPr>
              <a:t> (+ </a:t>
            </a:r>
            <a:r>
              <a:rPr lang="es-ES" b="1" dirty="0" err="1" smtClean="0">
                <a:latin typeface="Arial Narrow"/>
                <a:cs typeface="Arial Narrow"/>
              </a:rPr>
              <a:t>vertex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r>
              <a:rPr lang="es-ES" b="1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471857" y="1446170"/>
            <a:ext cx="37474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V={</a:t>
            </a:r>
            <a:r>
              <a:rPr lang="es-ES" dirty="0" smtClean="0"/>
              <a:t>J,K,L,M,N</a:t>
            </a:r>
            <a:r>
              <a:rPr lang="es-ES" b="1" dirty="0" smtClean="0"/>
              <a:t>}</a:t>
            </a:r>
          </a:p>
          <a:p>
            <a:r>
              <a:rPr lang="es-ES" b="1" dirty="0" smtClean="0"/>
              <a:t>E={ </a:t>
            </a:r>
            <a:r>
              <a:rPr lang="es-ES" dirty="0" smtClean="0"/>
              <a:t>(J, K, 2),  (K,J,2), (K, M, 6), (M,K,6), </a:t>
            </a:r>
          </a:p>
          <a:p>
            <a:r>
              <a:rPr lang="es-ES" dirty="0"/>
              <a:t> </a:t>
            </a:r>
            <a:r>
              <a:rPr lang="es-ES" dirty="0" smtClean="0"/>
              <a:t>     (L,J,10),  (J,L,10), (M,L,8), (L,M,8),</a:t>
            </a:r>
          </a:p>
          <a:p>
            <a:r>
              <a:rPr lang="es-ES" dirty="0"/>
              <a:t> </a:t>
            </a:r>
            <a:r>
              <a:rPr lang="es-ES" dirty="0" smtClean="0"/>
              <a:t>    (M,N,4), (N,M,4),(N,K,1),(K,N,1) </a:t>
            </a:r>
            <a:r>
              <a:rPr lang="es-ES" b="1" dirty="0" smtClean="0"/>
              <a:t>}</a:t>
            </a:r>
            <a:r>
              <a:rPr lang="es-ES" dirty="0" smtClean="0"/>
              <a:t> </a:t>
            </a:r>
          </a:p>
          <a:p>
            <a:endParaRPr lang="es-ES" dirty="0"/>
          </a:p>
        </p:txBody>
      </p:sp>
      <p:sp>
        <p:nvSpPr>
          <p:cNvPr id="59" name="Abrir corchete 58"/>
          <p:cNvSpPr/>
          <p:nvPr/>
        </p:nvSpPr>
        <p:spPr>
          <a:xfrm>
            <a:off x="502570" y="4064069"/>
            <a:ext cx="147600" cy="19831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Cerrar corchete 78"/>
          <p:cNvSpPr/>
          <p:nvPr/>
        </p:nvSpPr>
        <p:spPr>
          <a:xfrm>
            <a:off x="2242790" y="4064069"/>
            <a:ext cx="141100" cy="1983121"/>
          </a:xfrm>
          <a:prstGeom prst="righ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1" name="CuadroTexto 80"/>
          <p:cNvSpPr txBox="1"/>
          <p:nvPr/>
        </p:nvSpPr>
        <p:spPr>
          <a:xfrm>
            <a:off x="166861" y="4079749"/>
            <a:ext cx="3820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/>
              <a:t>K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/>
              <a:t>L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/>
              <a:t>M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 smtClean="0"/>
              <a:t>N</a:t>
            </a:r>
            <a:endParaRPr lang="es-ES" dirty="0"/>
          </a:p>
        </p:txBody>
      </p:sp>
      <p:sp>
        <p:nvSpPr>
          <p:cNvPr id="83" name="CuadroTexto 82"/>
          <p:cNvSpPr txBox="1"/>
          <p:nvPr/>
        </p:nvSpPr>
        <p:spPr>
          <a:xfrm>
            <a:off x="486886" y="3672069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</a:t>
            </a:r>
            <a:r>
              <a:rPr lang="es-ES" dirty="0" smtClean="0"/>
              <a:t>     </a:t>
            </a:r>
            <a:r>
              <a:rPr lang="es-ES" dirty="0"/>
              <a:t>K</a:t>
            </a:r>
            <a:r>
              <a:rPr lang="es-ES" dirty="0" smtClean="0"/>
              <a:t>     </a:t>
            </a:r>
            <a:r>
              <a:rPr lang="es-ES" dirty="0"/>
              <a:t>L</a:t>
            </a:r>
            <a:r>
              <a:rPr lang="es-ES" dirty="0" smtClean="0"/>
              <a:t>     </a:t>
            </a:r>
            <a:r>
              <a:rPr lang="es-ES" dirty="0"/>
              <a:t>M</a:t>
            </a:r>
            <a:r>
              <a:rPr lang="es-ES" dirty="0" smtClean="0"/>
              <a:t>     </a:t>
            </a:r>
            <a:r>
              <a:rPr lang="es-ES" dirty="0"/>
              <a:t>N</a:t>
            </a:r>
          </a:p>
        </p:txBody>
      </p:sp>
      <p:sp>
        <p:nvSpPr>
          <p:cNvPr id="84" name="CuadroTexto 83"/>
          <p:cNvSpPr txBox="1"/>
          <p:nvPr/>
        </p:nvSpPr>
        <p:spPr>
          <a:xfrm>
            <a:off x="518588" y="4088334"/>
            <a:ext cx="1909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2     10    ∞   ∞</a:t>
            </a:r>
            <a:endParaRPr lang="es-ES" dirty="0"/>
          </a:p>
        </p:txBody>
      </p:sp>
      <p:sp>
        <p:nvSpPr>
          <p:cNvPr id="85" name="CuadroTexto 84"/>
          <p:cNvSpPr txBox="1"/>
          <p:nvPr/>
        </p:nvSpPr>
        <p:spPr>
          <a:xfrm>
            <a:off x="511826" y="4531666"/>
            <a:ext cx="18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   ∞    ∞    6      1</a:t>
            </a:r>
            <a:endParaRPr lang="es-ES" dirty="0"/>
          </a:p>
        </p:txBody>
      </p:sp>
      <p:sp>
        <p:nvSpPr>
          <p:cNvPr id="86" name="CuadroTexto 85"/>
          <p:cNvSpPr txBox="1"/>
          <p:nvPr/>
        </p:nvSpPr>
        <p:spPr>
          <a:xfrm>
            <a:off x="471554" y="4955426"/>
            <a:ext cx="1856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  ∞    ∞    8   ∞</a:t>
            </a:r>
            <a:endParaRPr lang="es-ES" dirty="0"/>
          </a:p>
        </p:txBody>
      </p:sp>
      <p:sp>
        <p:nvSpPr>
          <p:cNvPr id="87" name="CuadroTexto 86"/>
          <p:cNvSpPr txBox="1"/>
          <p:nvPr/>
        </p:nvSpPr>
        <p:spPr>
          <a:xfrm>
            <a:off x="471554" y="5369295"/>
            <a:ext cx="1816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 6     8    ∞    4</a:t>
            </a:r>
            <a:endParaRPr lang="es-ES" dirty="0"/>
          </a:p>
        </p:txBody>
      </p:sp>
      <p:sp>
        <p:nvSpPr>
          <p:cNvPr id="88" name="CuadroTexto 87"/>
          <p:cNvSpPr txBox="1"/>
          <p:nvPr/>
        </p:nvSpPr>
        <p:spPr>
          <a:xfrm>
            <a:off x="502570" y="5731035"/>
            <a:ext cx="179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</a:t>
            </a:r>
            <a:r>
              <a:rPr lang="es-ES" dirty="0"/>
              <a:t>1</a:t>
            </a:r>
            <a:r>
              <a:rPr lang="es-ES" dirty="0" smtClean="0"/>
              <a:t>    ∞    4    ∞</a:t>
            </a:r>
            <a:endParaRPr lang="es-ES" dirty="0"/>
          </a:p>
        </p:txBody>
      </p:sp>
      <p:sp>
        <p:nvSpPr>
          <p:cNvPr id="89" name="CuadroTexto 88"/>
          <p:cNvSpPr txBox="1"/>
          <p:nvPr/>
        </p:nvSpPr>
        <p:spPr>
          <a:xfrm>
            <a:off x="-16433" y="3186021"/>
            <a:ext cx="26032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Adjacency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matrix</a:t>
            </a:r>
            <a:endParaRPr lang="es-ES" dirty="0">
              <a:latin typeface="Arial Narrow"/>
              <a:cs typeface="Arial Narrow"/>
            </a:endParaRPr>
          </a:p>
        </p:txBody>
      </p:sp>
      <p:graphicFrame>
        <p:nvGraphicFramePr>
          <p:cNvPr id="91" name="Tab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290988"/>
              </p:ext>
            </p:extLst>
          </p:nvPr>
        </p:nvGraphicFramePr>
        <p:xfrm>
          <a:off x="3685563" y="3966095"/>
          <a:ext cx="56113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13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2" name="CuadroTexto 91"/>
          <p:cNvSpPr txBox="1"/>
          <p:nvPr/>
        </p:nvSpPr>
        <p:spPr>
          <a:xfrm>
            <a:off x="3076758" y="3915574"/>
            <a:ext cx="6927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J [0]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K</a:t>
            </a:r>
            <a:r>
              <a:rPr lang="es-ES" dirty="0" smtClean="0">
                <a:solidFill>
                  <a:srgbClr val="7F7F7F"/>
                </a:solidFill>
              </a:rPr>
              <a:t> [1]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L</a:t>
            </a:r>
            <a:r>
              <a:rPr lang="es-ES" dirty="0" smtClean="0">
                <a:solidFill>
                  <a:srgbClr val="7F7F7F"/>
                </a:solidFill>
              </a:rPr>
              <a:t> [2]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M</a:t>
            </a:r>
            <a:r>
              <a:rPr lang="es-ES" dirty="0" smtClean="0">
                <a:solidFill>
                  <a:srgbClr val="7F7F7F"/>
                </a:solidFill>
              </a:rPr>
              <a:t> [3]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N</a:t>
            </a:r>
            <a:r>
              <a:rPr lang="es-ES" dirty="0" smtClean="0">
                <a:solidFill>
                  <a:srgbClr val="7F7F7F"/>
                </a:solidFill>
              </a:rPr>
              <a:t> [4]</a:t>
            </a:r>
            <a:endParaRPr lang="es-ES" dirty="0">
              <a:solidFill>
                <a:srgbClr val="7F7F7F"/>
              </a:solidFill>
            </a:endParaRPr>
          </a:p>
        </p:txBody>
      </p:sp>
      <p:cxnSp>
        <p:nvCxnSpPr>
          <p:cNvPr id="93" name="Conector recto de flecha 92"/>
          <p:cNvCxnSpPr/>
          <p:nvPr/>
        </p:nvCxnSpPr>
        <p:spPr>
          <a:xfrm>
            <a:off x="3983346" y="4136162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de flecha 93"/>
          <p:cNvCxnSpPr/>
          <p:nvPr/>
        </p:nvCxnSpPr>
        <p:spPr>
          <a:xfrm>
            <a:off x="3999024" y="4523760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de flecha 94"/>
          <p:cNvCxnSpPr/>
          <p:nvPr/>
        </p:nvCxnSpPr>
        <p:spPr>
          <a:xfrm>
            <a:off x="4007152" y="4895679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de flecha 95"/>
          <p:cNvCxnSpPr/>
          <p:nvPr/>
        </p:nvCxnSpPr>
        <p:spPr>
          <a:xfrm>
            <a:off x="3999602" y="5283277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/>
          <p:cNvCxnSpPr/>
          <p:nvPr/>
        </p:nvCxnSpPr>
        <p:spPr>
          <a:xfrm>
            <a:off x="4007152" y="5645227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Tabla 9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1191731"/>
              </p:ext>
            </p:extLst>
          </p:nvPr>
        </p:nvGraphicFramePr>
        <p:xfrm>
          <a:off x="4564022" y="3955678"/>
          <a:ext cx="1645166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2583"/>
                <a:gridCol w="82258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(J,K,2)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(J,L,10)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9" name="Tabla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185793"/>
              </p:ext>
            </p:extLst>
          </p:nvPr>
        </p:nvGraphicFramePr>
        <p:xfrm>
          <a:off x="4575375" y="4365278"/>
          <a:ext cx="2498160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2720"/>
                <a:gridCol w="832720"/>
                <a:gridCol w="832720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(K,J,2)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(K,M,6)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(K,N,1)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Tabla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977651"/>
              </p:ext>
            </p:extLst>
          </p:nvPr>
        </p:nvGraphicFramePr>
        <p:xfrm>
          <a:off x="4591631" y="4768569"/>
          <a:ext cx="1617556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8778"/>
                <a:gridCol w="808778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(L,J,10)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(L,M,8)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1" name="Tab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559865"/>
              </p:ext>
            </p:extLst>
          </p:nvPr>
        </p:nvGraphicFramePr>
        <p:xfrm>
          <a:off x="4591633" y="5151815"/>
          <a:ext cx="248190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7301"/>
                <a:gridCol w="827301"/>
                <a:gridCol w="827301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(M,L,8)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(M,K,6)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(M,N,4)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" name="Tabla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106219"/>
              </p:ext>
            </p:extLst>
          </p:nvPr>
        </p:nvGraphicFramePr>
        <p:xfrm>
          <a:off x="4591042" y="5550888"/>
          <a:ext cx="1794544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97272"/>
                <a:gridCol w="897272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(N,K,1)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(M,N,4)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3" name="CuadroTexto 102"/>
          <p:cNvSpPr txBox="1"/>
          <p:nvPr/>
        </p:nvSpPr>
        <p:spPr>
          <a:xfrm>
            <a:off x="3085001" y="3188729"/>
            <a:ext cx="398853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Adjacency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95471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5050104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1751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954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NEIGHBOURS(C)={D}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8561292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691552" y="5089553"/>
            <a:ext cx="224615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(A,C)+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(C,D)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=3+1=</a:t>
            </a:r>
            <a:r>
              <a:rPr lang="es-ES" dirty="0">
                <a:latin typeface="Arial Narrow"/>
                <a:cs typeface="Arial Narrow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07854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5319042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345489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E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954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NEIGHBOURS(C)={D}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8561292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691552" y="5089553"/>
            <a:ext cx="224615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(A,C)+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(C,D)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=3+1=</a:t>
            </a:r>
            <a:r>
              <a:rPr lang="es-ES" dirty="0">
                <a:latin typeface="Arial Narrow"/>
                <a:cs typeface="Arial Narrow"/>
              </a:rPr>
              <a:t>4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6721434" y="5829980"/>
            <a:ext cx="16310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4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(5)?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9260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5587980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861489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C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954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NEIGHBOURS(C)={D}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8561292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6691552" y="5089553"/>
            <a:ext cx="2246153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(A,C)+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(C,D)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=3+1=</a:t>
            </a:r>
            <a:r>
              <a:rPr lang="es-ES" dirty="0">
                <a:latin typeface="Arial Narrow"/>
                <a:cs typeface="Arial Narrow"/>
              </a:rPr>
              <a:t>4</a:t>
            </a:r>
          </a:p>
        </p:txBody>
      </p:sp>
      <p:sp>
        <p:nvSpPr>
          <p:cNvPr id="47" name="CuadroTexto 46"/>
          <p:cNvSpPr txBox="1"/>
          <p:nvPr/>
        </p:nvSpPr>
        <p:spPr>
          <a:xfrm>
            <a:off x="6721434" y="5829980"/>
            <a:ext cx="16310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4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(5)?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90183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5856918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713046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954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NEIGHBOURS(C)={D}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8561292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080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6125856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433180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93622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95445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NEIGHBOURS(C)={D}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3" name="Conector recto de flecha 42"/>
          <p:cNvCxnSpPr/>
          <p:nvPr/>
        </p:nvCxnSpPr>
        <p:spPr>
          <a:xfrm>
            <a:off x="8561292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795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-53866" y="6409735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438447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75453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U={D}</a:t>
            </a:r>
            <a:endParaRPr lang="es-ES" b="1" dirty="0">
              <a:solidFill>
                <a:srgbClr val="FF0000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14482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05245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14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228349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28505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75453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1863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482346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435810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75453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53328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440918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01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51284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1116913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75453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53328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440918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093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NEIGHBOURS(D)={ }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80146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125856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400106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75453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U={D}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53328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440918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721434" y="4653874"/>
            <a:ext cx="200934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NEIGHBOURS(D)={ }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7392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Basic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operations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2903870"/>
            <a:ext cx="416158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GRAPH MODIFICATION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-1" y="985455"/>
            <a:ext cx="416158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/>
                <a:cs typeface="Arial Narrow"/>
              </a:rPr>
              <a:t>GRAPH CONSTRUCTION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1359944"/>
            <a:ext cx="870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Graph</a:t>
            </a:r>
            <a:r>
              <a:rPr lang="es-ES" dirty="0" smtClean="0">
                <a:solidFill>
                  <a:srgbClr val="FF0000"/>
                </a:solidFill>
              </a:rPr>
              <a:t>(V,E) 		</a:t>
            </a:r>
            <a:r>
              <a:rPr lang="es-ES" dirty="0" err="1" smtClean="0"/>
              <a:t>make</a:t>
            </a:r>
            <a:r>
              <a:rPr lang="es-ES" dirty="0" smtClean="0"/>
              <a:t> a new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vertices</a:t>
            </a:r>
            <a:r>
              <a:rPr lang="es-ES" dirty="0" smtClean="0"/>
              <a:t> &amp; </a:t>
            </a:r>
            <a:r>
              <a:rPr lang="es-ES" dirty="0" err="1" smtClean="0"/>
              <a:t>edges</a:t>
            </a:r>
            <a:r>
              <a:rPr lang="es-ES" dirty="0" smtClean="0"/>
              <a:t> </a:t>
            </a:r>
            <a:r>
              <a:rPr lang="es-ES" dirty="0" err="1" smtClean="0"/>
              <a:t>collections</a:t>
            </a:r>
            <a:r>
              <a:rPr lang="es-ES" dirty="0" smtClean="0"/>
              <a:t> (constructor)</a:t>
            </a:r>
          </a:p>
          <a:p>
            <a:r>
              <a:rPr lang="es-ES" dirty="0" err="1" smtClean="0">
                <a:solidFill>
                  <a:srgbClr val="FF0000"/>
                </a:solidFill>
              </a:rPr>
              <a:t>addVertex</a:t>
            </a:r>
            <a:r>
              <a:rPr lang="es-ES" dirty="0" smtClean="0">
                <a:solidFill>
                  <a:srgbClr val="FF0000"/>
                </a:solidFill>
              </a:rPr>
              <a:t>(v) 		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v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addEdge</a:t>
            </a:r>
            <a:r>
              <a:rPr lang="es-ES" dirty="0" smtClean="0">
                <a:solidFill>
                  <a:srgbClr val="FF0000"/>
                </a:solidFill>
              </a:rPr>
              <a:t>(e)	</a:t>
            </a:r>
            <a:r>
              <a:rPr lang="es-ES" dirty="0" smtClean="0"/>
              <a:t>	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s-ES" dirty="0" smtClean="0"/>
          </a:p>
        </p:txBody>
      </p:sp>
      <p:sp>
        <p:nvSpPr>
          <p:cNvPr id="92" name="CuadroTexto 91"/>
          <p:cNvSpPr txBox="1"/>
          <p:nvPr/>
        </p:nvSpPr>
        <p:spPr>
          <a:xfrm>
            <a:off x="-16433" y="4932859"/>
            <a:ext cx="702059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vertices</a:t>
            </a:r>
            <a:r>
              <a:rPr lang="es-ES" dirty="0" smtClean="0">
                <a:solidFill>
                  <a:srgbClr val="FF0000"/>
                </a:solidFill>
              </a:rPr>
              <a:t>(G)		</a:t>
            </a:r>
            <a:r>
              <a:rPr lang="es-ES" dirty="0" err="1" smtClean="0">
                <a:solidFill>
                  <a:srgbClr val="000000"/>
                </a:solidFill>
              </a:rPr>
              <a:t>return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the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collection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err="1" smtClean="0">
                <a:solidFill>
                  <a:srgbClr val="000000"/>
                </a:solidFill>
              </a:rPr>
              <a:t>vertices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smtClean="0">
                <a:solidFill>
                  <a:srgbClr val="FF0000"/>
                </a:solidFill>
              </a:rPr>
              <a:t>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" dirty="0" err="1">
                <a:solidFill>
                  <a:srgbClr val="FF0000"/>
                </a:solidFill>
              </a:rPr>
              <a:t>e</a:t>
            </a:r>
            <a:r>
              <a:rPr lang="es-ES" dirty="0" err="1" smtClean="0">
                <a:solidFill>
                  <a:srgbClr val="FF0000"/>
                </a:solidFill>
              </a:rPr>
              <a:t>dges</a:t>
            </a:r>
            <a:r>
              <a:rPr lang="es-ES" dirty="0" smtClean="0">
                <a:solidFill>
                  <a:srgbClr val="FF0000"/>
                </a:solidFill>
              </a:rPr>
              <a:t>(G)</a:t>
            </a:r>
            <a:r>
              <a:rPr lang="es-ES" dirty="0" smtClean="0">
                <a:solidFill>
                  <a:srgbClr val="000000"/>
                </a:solidFill>
              </a:rPr>
              <a:t>			</a:t>
            </a:r>
            <a:r>
              <a:rPr lang="es-ES" dirty="0" err="1" smtClean="0">
                <a:solidFill>
                  <a:srgbClr val="000000"/>
                </a:solidFill>
              </a:rPr>
              <a:t>return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the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collection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err="1" smtClean="0">
                <a:solidFill>
                  <a:srgbClr val="000000"/>
                </a:solidFill>
              </a:rPr>
              <a:t>edges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smtClean="0">
                <a:solidFill>
                  <a:srgbClr val="FF0000"/>
                </a:solidFill>
              </a:rPr>
              <a:t>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" dirty="0" err="1" smtClean="0">
                <a:solidFill>
                  <a:srgbClr val="FF0000"/>
                </a:solidFill>
              </a:rPr>
              <a:t>weight</a:t>
            </a:r>
            <a:r>
              <a:rPr lang="es-ES" dirty="0" smtClean="0">
                <a:solidFill>
                  <a:srgbClr val="FF0000"/>
                </a:solidFill>
              </a:rPr>
              <a:t>(e)		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weight</a:t>
            </a:r>
            <a:r>
              <a:rPr lang="es-ES" dirty="0" smtClean="0"/>
              <a:t> of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endParaRPr lang="es-ES" dirty="0" smtClean="0"/>
          </a:p>
          <a:p>
            <a:r>
              <a:rPr lang="es-ES" dirty="0" err="1">
                <a:solidFill>
                  <a:srgbClr val="FF0000"/>
                </a:solidFill>
              </a:rPr>
              <a:t>f</a:t>
            </a:r>
            <a:r>
              <a:rPr lang="es-ES" dirty="0" err="1" smtClean="0">
                <a:solidFill>
                  <a:srgbClr val="FF0000"/>
                </a:solidFill>
              </a:rPr>
              <a:t>rom</a:t>
            </a:r>
            <a:r>
              <a:rPr lang="es-ES" dirty="0" smtClean="0">
                <a:solidFill>
                  <a:srgbClr val="FF0000"/>
                </a:solidFill>
              </a:rPr>
              <a:t>(e)	</a:t>
            </a: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of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to</a:t>
            </a:r>
            <a:r>
              <a:rPr lang="es-ES" dirty="0" smtClean="0">
                <a:solidFill>
                  <a:srgbClr val="FF0000"/>
                </a:solidFill>
              </a:rPr>
              <a:t>(e)			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destination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of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neighbours</a:t>
            </a:r>
            <a:r>
              <a:rPr lang="es-ES" dirty="0" smtClean="0">
                <a:solidFill>
                  <a:srgbClr val="FF0000"/>
                </a:solidFill>
              </a:rPr>
              <a:t>(v)</a:t>
            </a:r>
            <a:r>
              <a:rPr lang="es-ES" dirty="0" smtClean="0"/>
              <a:t>	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collection</a:t>
            </a:r>
            <a:r>
              <a:rPr lang="es-ES" dirty="0" smtClean="0"/>
              <a:t> of </a:t>
            </a:r>
            <a:r>
              <a:rPr lang="es-ES" dirty="0" err="1" smtClean="0"/>
              <a:t>nodes</a:t>
            </a:r>
            <a:r>
              <a:rPr lang="es-ES" dirty="0" smtClean="0"/>
              <a:t> </a:t>
            </a:r>
            <a:r>
              <a:rPr lang="es-ES" dirty="0" err="1" smtClean="0"/>
              <a:t>directly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v</a:t>
            </a:r>
            <a:endParaRPr lang="es-ES" dirty="0"/>
          </a:p>
        </p:txBody>
      </p:sp>
      <p:sp>
        <p:nvSpPr>
          <p:cNvPr id="93" name="CuadroTexto 92"/>
          <p:cNvSpPr txBox="1"/>
          <p:nvPr/>
        </p:nvSpPr>
        <p:spPr>
          <a:xfrm>
            <a:off x="0" y="4527789"/>
            <a:ext cx="416158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GRAPH QUERY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0" y="3293525"/>
            <a:ext cx="46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removeEdge</a:t>
            </a:r>
            <a:r>
              <a:rPr lang="es-ES" dirty="0" smtClean="0">
                <a:solidFill>
                  <a:srgbClr val="FF0000"/>
                </a:solidFill>
              </a:rPr>
              <a:t>(e)	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</a:p>
          <a:p>
            <a:r>
              <a:rPr lang="es-ES" dirty="0" err="1">
                <a:solidFill>
                  <a:srgbClr val="FF0000"/>
                </a:solidFill>
              </a:rPr>
              <a:t>r</a:t>
            </a:r>
            <a:r>
              <a:rPr lang="es-ES" dirty="0" err="1" smtClean="0">
                <a:solidFill>
                  <a:srgbClr val="FF0000"/>
                </a:solidFill>
              </a:rPr>
              <a:t>emoveVertex</a:t>
            </a:r>
            <a:r>
              <a:rPr lang="es-ES" dirty="0" smtClean="0">
                <a:solidFill>
                  <a:srgbClr val="FF0000"/>
                </a:solidFill>
              </a:rPr>
              <a:t>(v)</a:t>
            </a:r>
            <a:r>
              <a:rPr lang="es-ES" dirty="0"/>
              <a:t>	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v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8749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424676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958289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60902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U={}</a:t>
            </a:r>
            <a:endParaRPr lang="es-ES" b="1" dirty="0">
              <a:solidFill>
                <a:srgbClr val="FF0000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5063506" y="253328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4761124" y="2440918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40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213378"/>
            <a:ext cx="6642923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200105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60902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U={}</a:t>
            </a:r>
            <a:endParaRPr lang="es-ES" b="1" dirty="0">
              <a:solidFill>
                <a:srgbClr val="FF0000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353234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56897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85199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read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table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701748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8803" y="3884706"/>
            <a:ext cx="314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D?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90784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read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table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458637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8803" y="3884706"/>
            <a:ext cx="314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D?</a:t>
            </a:r>
            <a:endParaRPr lang="es-ES" sz="2400" dirty="0">
              <a:latin typeface="Arial Narrow"/>
              <a:cs typeface="Arial Narrow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422588" y="2687866"/>
            <a:ext cx="4781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481646" y="4536746"/>
            <a:ext cx="68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C-&gt; D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7644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read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table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8753928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8803" y="3884706"/>
            <a:ext cx="314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D?</a:t>
            </a:r>
            <a:endParaRPr lang="es-ES" sz="2400" dirty="0">
              <a:latin typeface="Arial Narrow"/>
              <a:cs typeface="Arial Narrow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422588" y="2310136"/>
            <a:ext cx="4781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332236" y="4536746"/>
            <a:ext cx="99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B-&gt;</a:t>
            </a:r>
            <a:r>
              <a:rPr lang="es-ES" dirty="0" smtClean="0"/>
              <a:t>C-&gt; D</a:t>
            </a:r>
            <a:endParaRPr lang="es-E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47859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read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table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743734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C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(A,D)=4</a:t>
            </a: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=C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8803" y="3884706"/>
            <a:ext cx="3145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D?</a:t>
            </a:r>
            <a:endParaRPr lang="es-ES" sz="2400" dirty="0">
              <a:latin typeface="Arial Narrow"/>
              <a:cs typeface="Arial Narrow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4422588" y="1951552"/>
            <a:ext cx="47811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2212708" y="4536746"/>
            <a:ext cx="1317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A-&gt;</a:t>
            </a:r>
            <a:r>
              <a:rPr lang="es-ES" dirty="0" smtClean="0">
                <a:solidFill>
                  <a:srgbClr val="000000"/>
                </a:solidFill>
              </a:rPr>
              <a:t>B-&gt;C</a:t>
            </a:r>
            <a:r>
              <a:rPr lang="es-ES" dirty="0" smtClean="0"/>
              <a:t>-&gt; 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0561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5805408"/>
            <a:ext cx="9131907" cy="923330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Extracted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Christophe’s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slides</a:t>
            </a:r>
            <a:r>
              <a:rPr lang="es-ES" dirty="0" smtClean="0">
                <a:latin typeface="Arial Narrow"/>
                <a:cs typeface="Arial Narrow"/>
              </a:rPr>
              <a:t>. </a:t>
            </a:r>
            <a:r>
              <a:rPr lang="es-ES" dirty="0" err="1" smtClean="0">
                <a:latin typeface="Arial Narrow"/>
                <a:cs typeface="Arial Narrow"/>
              </a:rPr>
              <a:t>Please</a:t>
            </a:r>
            <a:r>
              <a:rPr lang="es-ES" dirty="0" smtClean="0">
                <a:latin typeface="Arial Narrow"/>
                <a:cs typeface="Arial Narrow"/>
              </a:rPr>
              <a:t>, </a:t>
            </a:r>
            <a:r>
              <a:rPr lang="es-ES" dirty="0" err="1" smtClean="0">
                <a:latin typeface="Arial Narrow"/>
                <a:cs typeface="Arial Narrow"/>
              </a:rPr>
              <a:t>watch</a:t>
            </a:r>
            <a:r>
              <a:rPr lang="es-ES" dirty="0">
                <a:latin typeface="Arial Narrow"/>
                <a:cs typeface="Arial Narrow"/>
              </a:rPr>
              <a:t>: </a:t>
            </a:r>
            <a:r>
              <a:rPr lang="es-ES" dirty="0">
                <a:latin typeface="Arial Narrow"/>
                <a:cs typeface="Arial Narrow"/>
                <a:hlinkClick r:id="rId3"/>
              </a:rPr>
              <a:t>https://www.youtube.com/watch?v=</a:t>
            </a:r>
            <a:r>
              <a:rPr lang="es-ES" dirty="0" smtClean="0">
                <a:latin typeface="Arial Narrow"/>
                <a:cs typeface="Arial Narrow"/>
                <a:hlinkClick r:id="rId3"/>
              </a:rPr>
              <a:t>GazC3A4OQTE</a:t>
            </a:r>
            <a:endParaRPr lang="es-ES" dirty="0" smtClean="0">
              <a:latin typeface="Arial Narrow"/>
              <a:cs typeface="Arial Narrow"/>
            </a:endParaRPr>
          </a:p>
          <a:p>
            <a:pPr algn="ctr"/>
            <a:r>
              <a:rPr lang="es-ES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a </a:t>
            </a:r>
            <a:r>
              <a:rPr lang="es-ES" dirty="0" err="1" smtClean="0">
                <a:latin typeface="Arial Narrow"/>
                <a:cs typeface="Arial Narrow"/>
              </a:rPr>
              <a:t>execution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Dijsktra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priority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queues</a:t>
            </a:r>
            <a:r>
              <a:rPr lang="es-ES" dirty="0" smtClean="0">
                <a:latin typeface="Arial Narrow"/>
                <a:cs typeface="Arial Narrow"/>
              </a:rPr>
              <a:t> (a </a:t>
            </a:r>
            <a:r>
              <a:rPr lang="es-ES" dirty="0" err="1" smtClean="0">
                <a:latin typeface="Arial Narrow"/>
                <a:cs typeface="Arial Narrow"/>
              </a:rPr>
              <a:t>minor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mistake</a:t>
            </a:r>
            <a:r>
              <a:rPr lang="es-ES" dirty="0" smtClean="0">
                <a:latin typeface="Arial Narrow"/>
                <a:cs typeface="Arial Narrow"/>
              </a:rPr>
              <a:t> at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end</a:t>
            </a:r>
            <a:r>
              <a:rPr lang="es-ES" dirty="0" smtClean="0">
                <a:latin typeface="Arial Narrow"/>
                <a:cs typeface="Arial Narrow"/>
              </a:rPr>
              <a:t>, </a:t>
            </a:r>
            <a:r>
              <a:rPr lang="es-ES" dirty="0" err="1" smtClean="0">
                <a:latin typeface="Arial Narrow"/>
                <a:cs typeface="Arial Narrow"/>
              </a:rPr>
              <a:t>but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you</a:t>
            </a:r>
            <a:r>
              <a:rPr lang="es-ES" dirty="0" smtClean="0">
                <a:latin typeface="Arial Narrow"/>
                <a:cs typeface="Arial Narrow"/>
              </a:rPr>
              <a:t> can </a:t>
            </a:r>
            <a:r>
              <a:rPr lang="es-ES" dirty="0" err="1" smtClean="0">
                <a:latin typeface="Arial Narrow"/>
                <a:cs typeface="Arial Narrow"/>
              </a:rPr>
              <a:t>check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on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comments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40421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68944" y="1090708"/>
            <a:ext cx="3092823" cy="268942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361767" y="1263732"/>
            <a:ext cx="49305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3854826" y="1034243"/>
            <a:ext cx="2249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Start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and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end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nodes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given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46541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8" y="1299882"/>
            <a:ext cx="3092823" cy="268942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>
            <a:stCxn id="8" idx="3"/>
          </p:cNvCxnSpPr>
          <p:nvPr/>
        </p:nvCxnSpPr>
        <p:spPr>
          <a:xfrm>
            <a:off x="3570941" y="1434353"/>
            <a:ext cx="49305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064000" y="1204864"/>
            <a:ext cx="1923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Routing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table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creation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65568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MST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34366" y="781879"/>
            <a:ext cx="38325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Minimum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Tree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" y="1353741"/>
            <a:ext cx="3765177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smtClean="0">
                <a:latin typeface="DIN Condensed Bold"/>
                <a:cs typeface="DIN Condensed Bold"/>
              </a:rPr>
              <a:t>PRIM’S ALGORITHM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244353" y="1348019"/>
            <a:ext cx="3899648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DIN Condensed Bold"/>
                <a:cs typeface="DIN Condensed Bold"/>
              </a:rPr>
              <a:t>KRUSKAL’S ALGORITHM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146690" y="1880135"/>
            <a:ext cx="2343173" cy="1822130"/>
            <a:chOff x="119301" y="1491667"/>
            <a:chExt cx="3656987" cy="3025740"/>
          </a:xfrm>
        </p:grpSpPr>
        <p:sp>
          <p:nvSpPr>
            <p:cNvPr id="7" name="Elipse 6"/>
            <p:cNvSpPr/>
            <p:nvPr/>
          </p:nvSpPr>
          <p:spPr>
            <a:xfrm>
              <a:off x="1751793" y="2808944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E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8" name="Elipse 7"/>
            <p:cNvSpPr/>
            <p:nvPr/>
          </p:nvSpPr>
          <p:spPr>
            <a:xfrm>
              <a:off x="17517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B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9" name="Elipse 8"/>
            <p:cNvSpPr/>
            <p:nvPr/>
          </p:nvSpPr>
          <p:spPr>
            <a:xfrm>
              <a:off x="244599" y="2808944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244599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A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onector recto de flecha 10"/>
            <p:cNvCxnSpPr>
              <a:stCxn id="10" idx="6"/>
              <a:endCxn id="8" idx="2"/>
            </p:cNvCxnSpPr>
            <p:nvPr/>
          </p:nvCxnSpPr>
          <p:spPr>
            <a:xfrm>
              <a:off x="737242" y="1860999"/>
              <a:ext cx="1014551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>
              <a:off x="1998115" y="2107345"/>
              <a:ext cx="0" cy="70159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de flecha 12"/>
            <p:cNvCxnSpPr>
              <a:stCxn id="7" idx="2"/>
              <a:endCxn id="9" idx="6"/>
            </p:cNvCxnSpPr>
            <p:nvPr/>
          </p:nvCxnSpPr>
          <p:spPr>
            <a:xfrm flipH="1">
              <a:off x="737242" y="3055290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9" idx="0"/>
              <a:endCxn id="10" idx="4"/>
            </p:cNvCxnSpPr>
            <p:nvPr/>
          </p:nvCxnSpPr>
          <p:spPr>
            <a:xfrm flipV="1">
              <a:off x="490921" y="2107345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/>
            <p:cNvSpPr txBox="1"/>
            <p:nvPr/>
          </p:nvSpPr>
          <p:spPr>
            <a:xfrm>
              <a:off x="1145757" y="1491667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2</a:t>
              </a:r>
              <a:endParaRPr lang="es-ES" sz="1000" dirty="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119301" y="224550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10 </a:t>
              </a:r>
              <a:endParaRPr lang="es-ES" sz="1000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1120351" y="2722151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8</a:t>
              </a:r>
              <a:endParaRPr lang="es-ES" sz="1000" dirty="0"/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1751793" y="2308228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6</a:t>
              </a:r>
              <a:endParaRPr lang="es-ES" sz="1000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1042259" y="212356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15</a:t>
              </a:r>
              <a:endParaRPr lang="es-ES" sz="1000" dirty="0"/>
            </a:p>
          </p:txBody>
        </p:sp>
        <p:cxnSp>
          <p:nvCxnSpPr>
            <p:cNvPr id="21" name="Conector recto de flecha 20"/>
            <p:cNvCxnSpPr>
              <a:stCxn id="10" idx="5"/>
              <a:endCxn id="7" idx="1"/>
            </p:cNvCxnSpPr>
            <p:nvPr/>
          </p:nvCxnSpPr>
          <p:spPr>
            <a:xfrm>
              <a:off x="665096" y="2035192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ipse 21"/>
            <p:cNvSpPr/>
            <p:nvPr/>
          </p:nvSpPr>
          <p:spPr>
            <a:xfrm>
              <a:off x="3273493" y="2808944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23" name="Elipse 22"/>
            <p:cNvSpPr/>
            <p:nvPr/>
          </p:nvSpPr>
          <p:spPr>
            <a:xfrm>
              <a:off x="3273493" y="1614653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C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cto de flecha 23"/>
            <p:cNvCxnSpPr>
              <a:endCxn id="23" idx="2"/>
            </p:cNvCxnSpPr>
            <p:nvPr/>
          </p:nvCxnSpPr>
          <p:spPr>
            <a:xfrm>
              <a:off x="2258942" y="1860999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de flecha 24"/>
            <p:cNvCxnSpPr>
              <a:stCxn id="23" idx="4"/>
              <a:endCxn id="22" idx="0"/>
            </p:cNvCxnSpPr>
            <p:nvPr/>
          </p:nvCxnSpPr>
          <p:spPr>
            <a:xfrm>
              <a:off x="3519815" y="2107345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>
              <a:stCxn id="22" idx="2"/>
            </p:cNvCxnSpPr>
            <p:nvPr/>
          </p:nvCxnSpPr>
          <p:spPr>
            <a:xfrm flipH="1">
              <a:off x="2258942" y="3055290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uadroTexto 26"/>
            <p:cNvSpPr txBox="1"/>
            <p:nvPr/>
          </p:nvSpPr>
          <p:spPr>
            <a:xfrm>
              <a:off x="2589067" y="1538707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3</a:t>
              </a: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2642051" y="2722151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5</a:t>
              </a: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3461629" y="230822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12</a:t>
              </a:r>
              <a:endParaRPr lang="es-ES" sz="1000" dirty="0"/>
            </a:p>
          </p:txBody>
        </p:sp>
        <p:cxnSp>
          <p:nvCxnSpPr>
            <p:cNvPr id="30" name="Conector recto de flecha 29"/>
            <p:cNvCxnSpPr>
              <a:endCxn id="22" idx="1"/>
            </p:cNvCxnSpPr>
            <p:nvPr/>
          </p:nvCxnSpPr>
          <p:spPr>
            <a:xfrm>
              <a:off x="2186796" y="2035192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1713499" y="402471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H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06305" y="402471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33" name="Conector recto de flecha 32"/>
            <p:cNvCxnSpPr/>
            <p:nvPr/>
          </p:nvCxnSpPr>
          <p:spPr>
            <a:xfrm>
              <a:off x="1959821" y="3323116"/>
              <a:ext cx="0" cy="70159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/>
            <p:cNvCxnSpPr>
              <a:stCxn id="31" idx="2"/>
              <a:endCxn id="32" idx="6"/>
            </p:cNvCxnSpPr>
            <p:nvPr/>
          </p:nvCxnSpPr>
          <p:spPr>
            <a:xfrm flipH="1">
              <a:off x="698948" y="4271061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2" idx="0"/>
            </p:cNvCxnSpPr>
            <p:nvPr/>
          </p:nvCxnSpPr>
          <p:spPr>
            <a:xfrm flipV="1">
              <a:off x="452627" y="3323116"/>
              <a:ext cx="0" cy="70159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175075" y="3461279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 </a:t>
              </a:r>
              <a:endParaRPr lang="es-ES" sz="1000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1082057" y="3937922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4</a:t>
              </a:r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1713499" y="3523999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7</a:t>
              </a: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1003965" y="3339333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5</a:t>
              </a:r>
              <a:endParaRPr lang="es-ES" sz="1000" dirty="0"/>
            </a:p>
          </p:txBody>
        </p:sp>
        <p:cxnSp>
          <p:nvCxnSpPr>
            <p:cNvPr id="40" name="Conector recto de flecha 39"/>
            <p:cNvCxnSpPr>
              <a:endCxn id="31" idx="1"/>
            </p:cNvCxnSpPr>
            <p:nvPr/>
          </p:nvCxnSpPr>
          <p:spPr>
            <a:xfrm>
              <a:off x="626802" y="3250963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3235199" y="402471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I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de flecha 41"/>
            <p:cNvCxnSpPr>
              <a:endCxn id="41" idx="0"/>
            </p:cNvCxnSpPr>
            <p:nvPr/>
          </p:nvCxnSpPr>
          <p:spPr>
            <a:xfrm>
              <a:off x="3481521" y="3323116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>
              <a:stCxn id="41" idx="2"/>
            </p:cNvCxnSpPr>
            <p:nvPr/>
          </p:nvCxnSpPr>
          <p:spPr>
            <a:xfrm flipH="1">
              <a:off x="2220648" y="4271061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adroTexto 43"/>
            <p:cNvSpPr txBox="1"/>
            <p:nvPr/>
          </p:nvSpPr>
          <p:spPr>
            <a:xfrm>
              <a:off x="2603757" y="3937922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9</a:t>
              </a:r>
              <a:endParaRPr lang="es-ES" sz="1000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3423335" y="35239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10</a:t>
              </a:r>
              <a:endParaRPr lang="es-ES" sz="1000" dirty="0"/>
            </a:p>
          </p:txBody>
        </p:sp>
        <p:cxnSp>
          <p:nvCxnSpPr>
            <p:cNvPr id="46" name="Conector recto de flecha 45"/>
            <p:cNvCxnSpPr>
              <a:endCxn id="41" idx="1"/>
            </p:cNvCxnSpPr>
            <p:nvPr/>
          </p:nvCxnSpPr>
          <p:spPr>
            <a:xfrm>
              <a:off x="2148502" y="3250963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CuadroTexto 46"/>
            <p:cNvSpPr txBox="1"/>
            <p:nvPr/>
          </p:nvSpPr>
          <p:spPr>
            <a:xfrm>
              <a:off x="2603757" y="337540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17</a:t>
              </a:r>
              <a:endParaRPr lang="es-ES" sz="1000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2739897" y="215492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11</a:t>
              </a:r>
              <a:endParaRPr lang="es-ES" sz="1000" dirty="0"/>
            </a:p>
          </p:txBody>
        </p:sp>
      </p:grpSp>
      <p:grpSp>
        <p:nvGrpSpPr>
          <p:cNvPr id="49" name="Agrupar 48"/>
          <p:cNvGrpSpPr/>
          <p:nvPr/>
        </p:nvGrpSpPr>
        <p:grpSpPr>
          <a:xfrm>
            <a:off x="173504" y="3990703"/>
            <a:ext cx="2343173" cy="1822130"/>
            <a:chOff x="119301" y="1491667"/>
            <a:chExt cx="3656987" cy="3025740"/>
          </a:xfrm>
        </p:grpSpPr>
        <p:sp>
          <p:nvSpPr>
            <p:cNvPr id="50" name="Elipse 49"/>
            <p:cNvSpPr/>
            <p:nvPr/>
          </p:nvSpPr>
          <p:spPr>
            <a:xfrm>
              <a:off x="1751793" y="2808944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E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17517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B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244599" y="2808944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3" name="Elipse 52"/>
            <p:cNvSpPr/>
            <p:nvPr/>
          </p:nvSpPr>
          <p:spPr>
            <a:xfrm>
              <a:off x="244599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A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Conector recto de flecha 53"/>
            <p:cNvCxnSpPr>
              <a:stCxn id="53" idx="6"/>
              <a:endCxn id="51" idx="2"/>
            </p:cNvCxnSpPr>
            <p:nvPr/>
          </p:nvCxnSpPr>
          <p:spPr>
            <a:xfrm>
              <a:off x="737242" y="1860999"/>
              <a:ext cx="1014551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/>
            <p:nvPr/>
          </p:nvCxnSpPr>
          <p:spPr>
            <a:xfrm>
              <a:off x="1998115" y="2107345"/>
              <a:ext cx="0" cy="70159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50" idx="2"/>
              <a:endCxn id="52" idx="6"/>
            </p:cNvCxnSpPr>
            <p:nvPr/>
          </p:nvCxnSpPr>
          <p:spPr>
            <a:xfrm flipH="1">
              <a:off x="737242" y="3055290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2" idx="0"/>
              <a:endCxn id="53" idx="4"/>
            </p:cNvCxnSpPr>
            <p:nvPr/>
          </p:nvCxnSpPr>
          <p:spPr>
            <a:xfrm flipV="1">
              <a:off x="490921" y="2107345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CuadroTexto 57"/>
            <p:cNvSpPr txBox="1"/>
            <p:nvPr/>
          </p:nvSpPr>
          <p:spPr>
            <a:xfrm>
              <a:off x="1145757" y="1491667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2</a:t>
              </a:r>
              <a:endParaRPr lang="es-ES" sz="1000" dirty="0"/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119301" y="224550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10 </a:t>
              </a:r>
              <a:endParaRPr lang="es-ES" sz="1000" dirty="0"/>
            </a:p>
          </p:txBody>
        </p:sp>
        <p:sp>
          <p:nvSpPr>
            <p:cNvPr id="60" name="CuadroTexto 59"/>
            <p:cNvSpPr txBox="1"/>
            <p:nvPr/>
          </p:nvSpPr>
          <p:spPr>
            <a:xfrm>
              <a:off x="1120351" y="2722151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8</a:t>
              </a:r>
              <a:endParaRPr lang="es-ES" sz="1000" dirty="0"/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1751793" y="2308228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6</a:t>
              </a:r>
              <a:endParaRPr lang="es-ES" sz="1000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1042259" y="212356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15</a:t>
              </a:r>
              <a:endParaRPr lang="es-ES" sz="1000" dirty="0"/>
            </a:p>
          </p:txBody>
        </p:sp>
        <p:cxnSp>
          <p:nvCxnSpPr>
            <p:cNvPr id="63" name="Conector recto de flecha 62"/>
            <p:cNvCxnSpPr>
              <a:stCxn id="53" idx="5"/>
              <a:endCxn id="50" idx="1"/>
            </p:cNvCxnSpPr>
            <p:nvPr/>
          </p:nvCxnSpPr>
          <p:spPr>
            <a:xfrm>
              <a:off x="665096" y="2035192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ipse 63"/>
            <p:cNvSpPr/>
            <p:nvPr/>
          </p:nvSpPr>
          <p:spPr>
            <a:xfrm>
              <a:off x="3273493" y="2808944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65" name="Elipse 64"/>
            <p:cNvSpPr/>
            <p:nvPr/>
          </p:nvSpPr>
          <p:spPr>
            <a:xfrm>
              <a:off x="32734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C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6" name="Conector recto de flecha 65"/>
            <p:cNvCxnSpPr>
              <a:endCxn id="65" idx="2"/>
            </p:cNvCxnSpPr>
            <p:nvPr/>
          </p:nvCxnSpPr>
          <p:spPr>
            <a:xfrm>
              <a:off x="2258942" y="1860999"/>
              <a:ext cx="1014551" cy="0"/>
            </a:xfrm>
            <a:prstGeom prst="straightConnector1">
              <a:avLst/>
            </a:prstGeom>
            <a:ln w="762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5" idx="4"/>
              <a:endCxn id="64" idx="0"/>
            </p:cNvCxnSpPr>
            <p:nvPr/>
          </p:nvCxnSpPr>
          <p:spPr>
            <a:xfrm>
              <a:off x="3519815" y="2107345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4" idx="2"/>
            </p:cNvCxnSpPr>
            <p:nvPr/>
          </p:nvCxnSpPr>
          <p:spPr>
            <a:xfrm flipH="1">
              <a:off x="2258942" y="3055290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CuadroTexto 68"/>
            <p:cNvSpPr txBox="1"/>
            <p:nvPr/>
          </p:nvSpPr>
          <p:spPr>
            <a:xfrm>
              <a:off x="2589067" y="1538707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3</a:t>
              </a:r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2642051" y="2722151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5</a:t>
              </a: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3461629" y="230822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12</a:t>
              </a:r>
              <a:endParaRPr lang="es-ES" sz="1000" dirty="0"/>
            </a:p>
          </p:txBody>
        </p:sp>
        <p:cxnSp>
          <p:nvCxnSpPr>
            <p:cNvPr id="72" name="Conector recto de flecha 71"/>
            <p:cNvCxnSpPr>
              <a:endCxn id="64" idx="1"/>
            </p:cNvCxnSpPr>
            <p:nvPr/>
          </p:nvCxnSpPr>
          <p:spPr>
            <a:xfrm>
              <a:off x="2186796" y="2035192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Elipse 72"/>
            <p:cNvSpPr/>
            <p:nvPr/>
          </p:nvSpPr>
          <p:spPr>
            <a:xfrm>
              <a:off x="1713499" y="402471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H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4" name="Elipse 73"/>
            <p:cNvSpPr/>
            <p:nvPr/>
          </p:nvSpPr>
          <p:spPr>
            <a:xfrm>
              <a:off x="206305" y="402471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75" name="Conector recto de flecha 74"/>
            <p:cNvCxnSpPr/>
            <p:nvPr/>
          </p:nvCxnSpPr>
          <p:spPr>
            <a:xfrm>
              <a:off x="1959821" y="3323116"/>
              <a:ext cx="0" cy="70159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ector recto de flecha 75"/>
            <p:cNvCxnSpPr>
              <a:stCxn id="73" idx="2"/>
              <a:endCxn id="74" idx="6"/>
            </p:cNvCxnSpPr>
            <p:nvPr/>
          </p:nvCxnSpPr>
          <p:spPr>
            <a:xfrm flipH="1">
              <a:off x="698948" y="4271061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74" idx="0"/>
            </p:cNvCxnSpPr>
            <p:nvPr/>
          </p:nvCxnSpPr>
          <p:spPr>
            <a:xfrm flipV="1">
              <a:off x="452627" y="3323116"/>
              <a:ext cx="0" cy="701599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CuadroTexto 77"/>
            <p:cNvSpPr txBox="1"/>
            <p:nvPr/>
          </p:nvSpPr>
          <p:spPr>
            <a:xfrm>
              <a:off x="175075" y="3461279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 </a:t>
              </a:r>
              <a:endParaRPr lang="es-ES" sz="1000" dirty="0"/>
            </a:p>
          </p:txBody>
        </p:sp>
        <p:sp>
          <p:nvSpPr>
            <p:cNvPr id="79" name="CuadroTexto 78"/>
            <p:cNvSpPr txBox="1"/>
            <p:nvPr/>
          </p:nvSpPr>
          <p:spPr>
            <a:xfrm>
              <a:off x="1082057" y="3937922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4</a:t>
              </a:r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1713499" y="3523999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/>
                <a:t>7</a:t>
              </a:r>
            </a:p>
          </p:txBody>
        </p:sp>
        <p:sp>
          <p:nvSpPr>
            <p:cNvPr id="81" name="CuadroTexto 80"/>
            <p:cNvSpPr txBox="1"/>
            <p:nvPr/>
          </p:nvSpPr>
          <p:spPr>
            <a:xfrm>
              <a:off x="1003965" y="3339333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5</a:t>
              </a:r>
              <a:endParaRPr lang="es-ES" sz="1000" dirty="0"/>
            </a:p>
          </p:txBody>
        </p:sp>
        <p:cxnSp>
          <p:nvCxnSpPr>
            <p:cNvPr id="82" name="Conector recto de flecha 81"/>
            <p:cNvCxnSpPr>
              <a:endCxn id="73" idx="1"/>
            </p:cNvCxnSpPr>
            <p:nvPr/>
          </p:nvCxnSpPr>
          <p:spPr>
            <a:xfrm>
              <a:off x="626802" y="3250963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Elipse 82"/>
            <p:cNvSpPr/>
            <p:nvPr/>
          </p:nvSpPr>
          <p:spPr>
            <a:xfrm>
              <a:off x="3235199" y="402471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I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Conector recto de flecha 83"/>
            <p:cNvCxnSpPr>
              <a:endCxn id="83" idx="0"/>
            </p:cNvCxnSpPr>
            <p:nvPr/>
          </p:nvCxnSpPr>
          <p:spPr>
            <a:xfrm>
              <a:off x="3481521" y="3323116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de flecha 84"/>
            <p:cNvCxnSpPr>
              <a:stCxn id="83" idx="2"/>
            </p:cNvCxnSpPr>
            <p:nvPr/>
          </p:nvCxnSpPr>
          <p:spPr>
            <a:xfrm flipH="1">
              <a:off x="2220648" y="4271061"/>
              <a:ext cx="1014551" cy="0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CuadroTexto 85"/>
            <p:cNvSpPr txBox="1"/>
            <p:nvPr/>
          </p:nvSpPr>
          <p:spPr>
            <a:xfrm>
              <a:off x="2603757" y="3937922"/>
              <a:ext cx="24966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9</a:t>
              </a:r>
              <a:endParaRPr lang="es-ES" sz="1000" dirty="0"/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3423335" y="35239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10</a:t>
              </a:r>
              <a:endParaRPr lang="es-ES" sz="1000" dirty="0"/>
            </a:p>
          </p:txBody>
        </p:sp>
        <p:cxnSp>
          <p:nvCxnSpPr>
            <p:cNvPr id="88" name="Conector recto de flecha 87"/>
            <p:cNvCxnSpPr>
              <a:endCxn id="83" idx="1"/>
            </p:cNvCxnSpPr>
            <p:nvPr/>
          </p:nvCxnSpPr>
          <p:spPr>
            <a:xfrm>
              <a:off x="2148502" y="3250963"/>
              <a:ext cx="1158843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CuadroTexto 88"/>
            <p:cNvSpPr txBox="1"/>
            <p:nvPr/>
          </p:nvSpPr>
          <p:spPr>
            <a:xfrm>
              <a:off x="2603757" y="337540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17</a:t>
              </a:r>
              <a:endParaRPr lang="es-ES" sz="1000" dirty="0"/>
            </a:p>
          </p:txBody>
        </p:sp>
        <p:sp>
          <p:nvSpPr>
            <p:cNvPr id="90" name="CuadroTexto 89"/>
            <p:cNvSpPr txBox="1"/>
            <p:nvPr/>
          </p:nvSpPr>
          <p:spPr>
            <a:xfrm>
              <a:off x="2739897" y="215492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/>
                <a:t>11</a:t>
              </a:r>
              <a:endParaRPr lang="es-ES" sz="1000" dirty="0"/>
            </a:p>
          </p:txBody>
        </p:sp>
      </p:grpSp>
      <p:cxnSp>
        <p:nvCxnSpPr>
          <p:cNvPr id="92" name="Conector recto 91"/>
          <p:cNvCxnSpPr/>
          <p:nvPr/>
        </p:nvCxnSpPr>
        <p:spPr>
          <a:xfrm>
            <a:off x="1377333" y="5980353"/>
            <a:ext cx="0" cy="789442"/>
          </a:xfrm>
          <a:prstGeom prst="line">
            <a:avLst/>
          </a:prstGeom>
          <a:ln w="28575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5" name="Agrupar 134"/>
          <p:cNvGrpSpPr/>
          <p:nvPr/>
        </p:nvGrpSpPr>
        <p:grpSpPr>
          <a:xfrm>
            <a:off x="6110396" y="1904765"/>
            <a:ext cx="2356679" cy="1797500"/>
            <a:chOff x="119301" y="1491667"/>
            <a:chExt cx="3917828" cy="3025740"/>
          </a:xfrm>
        </p:grpSpPr>
        <p:sp>
          <p:nvSpPr>
            <p:cNvPr id="94" name="Elipse 93"/>
            <p:cNvSpPr/>
            <p:nvPr/>
          </p:nvSpPr>
          <p:spPr>
            <a:xfrm>
              <a:off x="1751793" y="2808944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E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95" name="Elipse 94"/>
            <p:cNvSpPr/>
            <p:nvPr/>
          </p:nvSpPr>
          <p:spPr>
            <a:xfrm>
              <a:off x="17517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B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96" name="Elipse 95"/>
            <p:cNvSpPr/>
            <p:nvPr/>
          </p:nvSpPr>
          <p:spPr>
            <a:xfrm>
              <a:off x="244599" y="2808944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7" name="Elipse 96"/>
            <p:cNvSpPr/>
            <p:nvPr/>
          </p:nvSpPr>
          <p:spPr>
            <a:xfrm>
              <a:off x="244599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A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98" name="Conector recto de flecha 97"/>
            <p:cNvCxnSpPr>
              <a:stCxn id="97" idx="6"/>
              <a:endCxn id="95" idx="2"/>
            </p:cNvCxnSpPr>
            <p:nvPr/>
          </p:nvCxnSpPr>
          <p:spPr>
            <a:xfrm>
              <a:off x="737242" y="1860999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/>
            <p:cNvCxnSpPr/>
            <p:nvPr/>
          </p:nvCxnSpPr>
          <p:spPr>
            <a:xfrm>
              <a:off x="1998115" y="2107345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de flecha 99"/>
            <p:cNvCxnSpPr>
              <a:stCxn id="94" idx="2"/>
              <a:endCxn id="96" idx="6"/>
            </p:cNvCxnSpPr>
            <p:nvPr/>
          </p:nvCxnSpPr>
          <p:spPr>
            <a:xfrm flipH="1">
              <a:off x="737242" y="3055290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>
              <a:stCxn id="96" idx="0"/>
              <a:endCxn id="97" idx="4"/>
            </p:cNvCxnSpPr>
            <p:nvPr/>
          </p:nvCxnSpPr>
          <p:spPr>
            <a:xfrm flipV="1">
              <a:off x="490921" y="2107345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CuadroTexto 101"/>
            <p:cNvSpPr txBox="1"/>
            <p:nvPr/>
          </p:nvSpPr>
          <p:spPr>
            <a:xfrm>
              <a:off x="1145757" y="1491667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119301" y="2245508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 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4" name="CuadroTexto 103"/>
            <p:cNvSpPr txBox="1"/>
            <p:nvPr/>
          </p:nvSpPr>
          <p:spPr>
            <a:xfrm>
              <a:off x="1120350" y="272215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1751793" y="2308228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1042259" y="2123562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07" name="Conector recto de flecha 106"/>
            <p:cNvCxnSpPr>
              <a:stCxn id="97" idx="5"/>
              <a:endCxn id="94" idx="1"/>
            </p:cNvCxnSpPr>
            <p:nvPr/>
          </p:nvCxnSpPr>
          <p:spPr>
            <a:xfrm>
              <a:off x="665096" y="2035192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Elipse 107"/>
            <p:cNvSpPr/>
            <p:nvPr/>
          </p:nvSpPr>
          <p:spPr>
            <a:xfrm>
              <a:off x="3273493" y="2808944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09" name="Elipse 108"/>
            <p:cNvSpPr/>
            <p:nvPr/>
          </p:nvSpPr>
          <p:spPr>
            <a:xfrm>
              <a:off x="32734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C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10" name="Conector recto de flecha 109"/>
            <p:cNvCxnSpPr>
              <a:endCxn id="109" idx="2"/>
            </p:cNvCxnSpPr>
            <p:nvPr/>
          </p:nvCxnSpPr>
          <p:spPr>
            <a:xfrm>
              <a:off x="2258942" y="1860999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de flecha 110"/>
            <p:cNvCxnSpPr>
              <a:stCxn id="109" idx="4"/>
              <a:endCxn id="108" idx="0"/>
            </p:cNvCxnSpPr>
            <p:nvPr/>
          </p:nvCxnSpPr>
          <p:spPr>
            <a:xfrm>
              <a:off x="3519815" y="2107345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de flecha 111"/>
            <p:cNvCxnSpPr>
              <a:stCxn id="108" idx="2"/>
            </p:cNvCxnSpPr>
            <p:nvPr/>
          </p:nvCxnSpPr>
          <p:spPr>
            <a:xfrm flipH="1">
              <a:off x="2258942" y="3055290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CuadroTexto 112"/>
            <p:cNvSpPr txBox="1"/>
            <p:nvPr/>
          </p:nvSpPr>
          <p:spPr>
            <a:xfrm>
              <a:off x="2589066" y="1538708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  <p:sp>
          <p:nvSpPr>
            <p:cNvPr id="114" name="CuadroTexto 113"/>
            <p:cNvSpPr txBox="1"/>
            <p:nvPr/>
          </p:nvSpPr>
          <p:spPr>
            <a:xfrm>
              <a:off x="2642051" y="272215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</p:txBody>
        </p:sp>
        <p:sp>
          <p:nvSpPr>
            <p:cNvPr id="115" name="CuadroTexto 114"/>
            <p:cNvSpPr txBox="1"/>
            <p:nvPr/>
          </p:nvSpPr>
          <p:spPr>
            <a:xfrm>
              <a:off x="3461629" y="2308228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16" name="Conector recto de flecha 115"/>
            <p:cNvCxnSpPr>
              <a:endCxn id="108" idx="1"/>
            </p:cNvCxnSpPr>
            <p:nvPr/>
          </p:nvCxnSpPr>
          <p:spPr>
            <a:xfrm>
              <a:off x="2186796" y="2035192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Elipse 116"/>
            <p:cNvSpPr/>
            <p:nvPr/>
          </p:nvSpPr>
          <p:spPr>
            <a:xfrm>
              <a:off x="1713499" y="402471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H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18" name="Elipse 117"/>
            <p:cNvSpPr/>
            <p:nvPr/>
          </p:nvSpPr>
          <p:spPr>
            <a:xfrm>
              <a:off x="206305" y="402471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119" name="Conector recto de flecha 118"/>
            <p:cNvCxnSpPr/>
            <p:nvPr/>
          </p:nvCxnSpPr>
          <p:spPr>
            <a:xfrm>
              <a:off x="1959821" y="3323116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cto de flecha 119"/>
            <p:cNvCxnSpPr>
              <a:stCxn id="117" idx="2"/>
              <a:endCxn id="118" idx="6"/>
            </p:cNvCxnSpPr>
            <p:nvPr/>
          </p:nvCxnSpPr>
          <p:spPr>
            <a:xfrm flipH="1">
              <a:off x="698948" y="4271061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cto de flecha 120"/>
            <p:cNvCxnSpPr>
              <a:stCxn id="118" idx="0"/>
            </p:cNvCxnSpPr>
            <p:nvPr/>
          </p:nvCxnSpPr>
          <p:spPr>
            <a:xfrm flipV="1">
              <a:off x="452627" y="3323116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CuadroTexto 121"/>
            <p:cNvSpPr txBox="1"/>
            <p:nvPr/>
          </p:nvSpPr>
          <p:spPr>
            <a:xfrm>
              <a:off x="175075" y="3461278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 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23" name="CuadroTexto 122"/>
            <p:cNvSpPr txBox="1"/>
            <p:nvPr/>
          </p:nvSpPr>
          <p:spPr>
            <a:xfrm>
              <a:off x="1082057" y="393792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124" name="CuadroTexto 123"/>
            <p:cNvSpPr txBox="1"/>
            <p:nvPr/>
          </p:nvSpPr>
          <p:spPr>
            <a:xfrm>
              <a:off x="1713498" y="3523999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</a:t>
              </a:r>
            </a:p>
          </p:txBody>
        </p:sp>
        <p:sp>
          <p:nvSpPr>
            <p:cNvPr id="125" name="CuadroTexto 124"/>
            <p:cNvSpPr txBox="1"/>
            <p:nvPr/>
          </p:nvSpPr>
          <p:spPr>
            <a:xfrm>
              <a:off x="1003964" y="3339333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26" name="Conector recto de flecha 125"/>
            <p:cNvCxnSpPr>
              <a:endCxn id="117" idx="1"/>
            </p:cNvCxnSpPr>
            <p:nvPr/>
          </p:nvCxnSpPr>
          <p:spPr>
            <a:xfrm>
              <a:off x="626802" y="3250963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Elipse 126"/>
            <p:cNvSpPr/>
            <p:nvPr/>
          </p:nvSpPr>
          <p:spPr>
            <a:xfrm>
              <a:off x="3235199" y="402471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I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28" name="Conector recto de flecha 127"/>
            <p:cNvCxnSpPr>
              <a:endCxn id="127" idx="0"/>
            </p:cNvCxnSpPr>
            <p:nvPr/>
          </p:nvCxnSpPr>
          <p:spPr>
            <a:xfrm>
              <a:off x="3481521" y="3323116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de flecha 128"/>
            <p:cNvCxnSpPr>
              <a:stCxn id="127" idx="2"/>
            </p:cNvCxnSpPr>
            <p:nvPr/>
          </p:nvCxnSpPr>
          <p:spPr>
            <a:xfrm flipH="1">
              <a:off x="2220648" y="4271061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CuadroTexto 129"/>
            <p:cNvSpPr txBox="1"/>
            <p:nvPr/>
          </p:nvSpPr>
          <p:spPr>
            <a:xfrm>
              <a:off x="2603756" y="393792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3423336" y="3523999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32" name="Conector recto de flecha 131"/>
            <p:cNvCxnSpPr>
              <a:endCxn id="127" idx="1"/>
            </p:cNvCxnSpPr>
            <p:nvPr/>
          </p:nvCxnSpPr>
          <p:spPr>
            <a:xfrm>
              <a:off x="2148502" y="3250963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CuadroTexto 132"/>
            <p:cNvSpPr txBox="1"/>
            <p:nvPr/>
          </p:nvSpPr>
          <p:spPr>
            <a:xfrm>
              <a:off x="2603756" y="3375406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2739897" y="2154922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grpSp>
        <p:nvGrpSpPr>
          <p:cNvPr id="136" name="Agrupar 135"/>
          <p:cNvGrpSpPr/>
          <p:nvPr/>
        </p:nvGrpSpPr>
        <p:grpSpPr>
          <a:xfrm>
            <a:off x="6156340" y="3981239"/>
            <a:ext cx="2356679" cy="1797500"/>
            <a:chOff x="119301" y="1491667"/>
            <a:chExt cx="3917828" cy="3025740"/>
          </a:xfrm>
        </p:grpSpPr>
        <p:sp>
          <p:nvSpPr>
            <p:cNvPr id="137" name="Elipse 136"/>
            <p:cNvSpPr/>
            <p:nvPr/>
          </p:nvSpPr>
          <p:spPr>
            <a:xfrm>
              <a:off x="1751793" y="2808944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E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38" name="Elipse 137"/>
            <p:cNvSpPr/>
            <p:nvPr/>
          </p:nvSpPr>
          <p:spPr>
            <a:xfrm>
              <a:off x="17517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B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39" name="Elipse 138"/>
            <p:cNvSpPr/>
            <p:nvPr/>
          </p:nvSpPr>
          <p:spPr>
            <a:xfrm>
              <a:off x="244599" y="2808944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40" name="Elipse 139"/>
            <p:cNvSpPr/>
            <p:nvPr/>
          </p:nvSpPr>
          <p:spPr>
            <a:xfrm>
              <a:off x="244599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A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ector recto de flecha 140"/>
            <p:cNvCxnSpPr>
              <a:stCxn id="140" idx="6"/>
              <a:endCxn id="138" idx="2"/>
            </p:cNvCxnSpPr>
            <p:nvPr/>
          </p:nvCxnSpPr>
          <p:spPr>
            <a:xfrm>
              <a:off x="737242" y="1860999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de flecha 141"/>
            <p:cNvCxnSpPr/>
            <p:nvPr/>
          </p:nvCxnSpPr>
          <p:spPr>
            <a:xfrm>
              <a:off x="1998115" y="2107345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de flecha 142"/>
            <p:cNvCxnSpPr>
              <a:stCxn id="137" idx="2"/>
              <a:endCxn id="139" idx="6"/>
            </p:cNvCxnSpPr>
            <p:nvPr/>
          </p:nvCxnSpPr>
          <p:spPr>
            <a:xfrm flipH="1">
              <a:off x="737242" y="3055290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de flecha 143"/>
            <p:cNvCxnSpPr>
              <a:stCxn id="139" idx="0"/>
              <a:endCxn id="140" idx="4"/>
            </p:cNvCxnSpPr>
            <p:nvPr/>
          </p:nvCxnSpPr>
          <p:spPr>
            <a:xfrm flipV="1">
              <a:off x="490921" y="2107345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uadroTexto 144"/>
            <p:cNvSpPr txBox="1"/>
            <p:nvPr/>
          </p:nvSpPr>
          <p:spPr>
            <a:xfrm>
              <a:off x="1145757" y="1491667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2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6" name="CuadroTexto 145"/>
            <p:cNvSpPr txBox="1"/>
            <p:nvPr/>
          </p:nvSpPr>
          <p:spPr>
            <a:xfrm>
              <a:off x="119301" y="2245508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 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7" name="CuadroTexto 146"/>
            <p:cNvSpPr txBox="1"/>
            <p:nvPr/>
          </p:nvSpPr>
          <p:spPr>
            <a:xfrm>
              <a:off x="1120350" y="272215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8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8" name="CuadroTexto 147"/>
            <p:cNvSpPr txBox="1"/>
            <p:nvPr/>
          </p:nvSpPr>
          <p:spPr>
            <a:xfrm>
              <a:off x="1751793" y="2308228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6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49" name="CuadroTexto 148"/>
            <p:cNvSpPr txBox="1"/>
            <p:nvPr/>
          </p:nvSpPr>
          <p:spPr>
            <a:xfrm>
              <a:off x="1042259" y="2123562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15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0" name="Conector recto de flecha 149"/>
            <p:cNvCxnSpPr>
              <a:stCxn id="140" idx="5"/>
              <a:endCxn id="137" idx="1"/>
            </p:cNvCxnSpPr>
            <p:nvPr/>
          </p:nvCxnSpPr>
          <p:spPr>
            <a:xfrm>
              <a:off x="665096" y="2035192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1" name="Elipse 150"/>
            <p:cNvSpPr/>
            <p:nvPr/>
          </p:nvSpPr>
          <p:spPr>
            <a:xfrm>
              <a:off x="3273493" y="2808944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F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52" name="Elipse 151"/>
            <p:cNvSpPr/>
            <p:nvPr/>
          </p:nvSpPr>
          <p:spPr>
            <a:xfrm>
              <a:off x="3273493" y="1614653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C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53" name="Conector recto de flecha 152"/>
            <p:cNvCxnSpPr>
              <a:endCxn id="152" idx="2"/>
            </p:cNvCxnSpPr>
            <p:nvPr/>
          </p:nvCxnSpPr>
          <p:spPr>
            <a:xfrm>
              <a:off x="2258942" y="1860999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de flecha 153"/>
            <p:cNvCxnSpPr>
              <a:stCxn id="152" idx="4"/>
              <a:endCxn id="151" idx="0"/>
            </p:cNvCxnSpPr>
            <p:nvPr/>
          </p:nvCxnSpPr>
          <p:spPr>
            <a:xfrm>
              <a:off x="3519815" y="2107345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de flecha 154"/>
            <p:cNvCxnSpPr>
              <a:stCxn id="151" idx="2"/>
            </p:cNvCxnSpPr>
            <p:nvPr/>
          </p:nvCxnSpPr>
          <p:spPr>
            <a:xfrm flipH="1">
              <a:off x="2258942" y="3055290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CuadroTexto 155"/>
            <p:cNvSpPr txBox="1"/>
            <p:nvPr/>
          </p:nvSpPr>
          <p:spPr>
            <a:xfrm>
              <a:off x="2589066" y="1538708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3</a:t>
              </a:r>
            </a:p>
          </p:txBody>
        </p:sp>
        <p:sp>
          <p:nvSpPr>
            <p:cNvPr id="157" name="CuadroTexto 156"/>
            <p:cNvSpPr txBox="1"/>
            <p:nvPr/>
          </p:nvSpPr>
          <p:spPr>
            <a:xfrm>
              <a:off x="2642051" y="272215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</a:p>
          </p:txBody>
        </p:sp>
        <p:sp>
          <p:nvSpPr>
            <p:cNvPr id="158" name="CuadroTexto 157"/>
            <p:cNvSpPr txBox="1"/>
            <p:nvPr/>
          </p:nvSpPr>
          <p:spPr>
            <a:xfrm>
              <a:off x="3461629" y="2308228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12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59" name="Conector recto de flecha 158"/>
            <p:cNvCxnSpPr>
              <a:endCxn id="151" idx="1"/>
            </p:cNvCxnSpPr>
            <p:nvPr/>
          </p:nvCxnSpPr>
          <p:spPr>
            <a:xfrm>
              <a:off x="2186796" y="2035192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Elipse 159"/>
            <p:cNvSpPr/>
            <p:nvPr/>
          </p:nvSpPr>
          <p:spPr>
            <a:xfrm>
              <a:off x="1713499" y="402471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H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161" name="Elipse 160"/>
            <p:cNvSpPr/>
            <p:nvPr/>
          </p:nvSpPr>
          <p:spPr>
            <a:xfrm>
              <a:off x="206305" y="402471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G</a:t>
              </a:r>
            </a:p>
          </p:txBody>
        </p:sp>
        <p:cxnSp>
          <p:nvCxnSpPr>
            <p:cNvPr id="162" name="Conector recto de flecha 161"/>
            <p:cNvCxnSpPr/>
            <p:nvPr/>
          </p:nvCxnSpPr>
          <p:spPr>
            <a:xfrm>
              <a:off x="1959821" y="3323116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cto de flecha 162"/>
            <p:cNvCxnSpPr>
              <a:stCxn id="160" idx="2"/>
              <a:endCxn id="161" idx="6"/>
            </p:cNvCxnSpPr>
            <p:nvPr/>
          </p:nvCxnSpPr>
          <p:spPr>
            <a:xfrm flipH="1">
              <a:off x="698948" y="4271061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cto de flecha 163"/>
            <p:cNvCxnSpPr>
              <a:stCxn id="161" idx="0"/>
            </p:cNvCxnSpPr>
            <p:nvPr/>
          </p:nvCxnSpPr>
          <p:spPr>
            <a:xfrm flipV="1">
              <a:off x="452627" y="3323116"/>
              <a:ext cx="0" cy="701599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CuadroTexto 164"/>
            <p:cNvSpPr txBox="1"/>
            <p:nvPr/>
          </p:nvSpPr>
          <p:spPr>
            <a:xfrm>
              <a:off x="175075" y="3461278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 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6" name="CuadroTexto 165"/>
            <p:cNvSpPr txBox="1"/>
            <p:nvPr/>
          </p:nvSpPr>
          <p:spPr>
            <a:xfrm>
              <a:off x="1082057" y="393792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4</a:t>
              </a:r>
            </a:p>
          </p:txBody>
        </p:sp>
        <p:sp>
          <p:nvSpPr>
            <p:cNvPr id="167" name="CuadroTexto 166"/>
            <p:cNvSpPr txBox="1"/>
            <p:nvPr/>
          </p:nvSpPr>
          <p:spPr>
            <a:xfrm>
              <a:off x="1713498" y="3523999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7</a:t>
              </a:r>
            </a:p>
          </p:txBody>
        </p:sp>
        <p:sp>
          <p:nvSpPr>
            <p:cNvPr id="168" name="CuadroTexto 167"/>
            <p:cNvSpPr txBox="1"/>
            <p:nvPr/>
          </p:nvSpPr>
          <p:spPr>
            <a:xfrm>
              <a:off x="1003964" y="3339333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5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69" name="Conector recto de flecha 168"/>
            <p:cNvCxnSpPr>
              <a:endCxn id="160" idx="1"/>
            </p:cNvCxnSpPr>
            <p:nvPr/>
          </p:nvCxnSpPr>
          <p:spPr>
            <a:xfrm>
              <a:off x="626802" y="3250963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Elipse 169"/>
            <p:cNvSpPr/>
            <p:nvPr/>
          </p:nvSpPr>
          <p:spPr>
            <a:xfrm>
              <a:off x="3235199" y="402471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I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71" name="Conector recto de flecha 170"/>
            <p:cNvCxnSpPr>
              <a:endCxn id="170" idx="0"/>
            </p:cNvCxnSpPr>
            <p:nvPr/>
          </p:nvCxnSpPr>
          <p:spPr>
            <a:xfrm>
              <a:off x="3481521" y="3323116"/>
              <a:ext cx="0" cy="701599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ector recto de flecha 171"/>
            <p:cNvCxnSpPr>
              <a:stCxn id="170" idx="2"/>
            </p:cNvCxnSpPr>
            <p:nvPr/>
          </p:nvCxnSpPr>
          <p:spPr>
            <a:xfrm flipH="1">
              <a:off x="2220648" y="4271061"/>
              <a:ext cx="1014551" cy="0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CuadroTexto 172"/>
            <p:cNvSpPr txBox="1"/>
            <p:nvPr/>
          </p:nvSpPr>
          <p:spPr>
            <a:xfrm>
              <a:off x="2603756" y="3937922"/>
              <a:ext cx="456625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9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3423336" y="3523999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10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cxnSp>
          <p:nvCxnSpPr>
            <p:cNvPr id="175" name="Conector recto de flecha 174"/>
            <p:cNvCxnSpPr>
              <a:endCxn id="170" idx="1"/>
            </p:cNvCxnSpPr>
            <p:nvPr/>
          </p:nvCxnSpPr>
          <p:spPr>
            <a:xfrm>
              <a:off x="2148502" y="3250963"/>
              <a:ext cx="1158843" cy="845905"/>
            </a:xfrm>
            <a:prstGeom prst="straightConnector1">
              <a:avLst/>
            </a:prstGeom>
            <a:ln w="19050" cmpd="sng">
              <a:solidFill>
                <a:schemeClr val="bg1">
                  <a:lumMod val="50000"/>
                </a:schemeClr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CuadroTexto 175"/>
            <p:cNvSpPr txBox="1"/>
            <p:nvPr/>
          </p:nvSpPr>
          <p:spPr>
            <a:xfrm>
              <a:off x="2603756" y="3375406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17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7" name="CuadroTexto 176"/>
            <p:cNvSpPr txBox="1"/>
            <p:nvPr/>
          </p:nvSpPr>
          <p:spPr>
            <a:xfrm>
              <a:off x="2739897" y="2154922"/>
              <a:ext cx="575500" cy="439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11</a:t>
              </a:r>
              <a:endParaRPr lang="es-ES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cxnSp>
        <p:nvCxnSpPr>
          <p:cNvPr id="178" name="Conector recto 177"/>
          <p:cNvCxnSpPr/>
          <p:nvPr/>
        </p:nvCxnSpPr>
        <p:spPr>
          <a:xfrm>
            <a:off x="7267220" y="5932968"/>
            <a:ext cx="0" cy="789442"/>
          </a:xfrm>
          <a:prstGeom prst="line">
            <a:avLst/>
          </a:prstGeom>
          <a:ln w="28575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9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8" y="1479174"/>
            <a:ext cx="3092823" cy="268942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>
            <a:stCxn id="8" idx="3"/>
          </p:cNvCxnSpPr>
          <p:nvPr/>
        </p:nvCxnSpPr>
        <p:spPr>
          <a:xfrm>
            <a:off x="3570941" y="1613645"/>
            <a:ext cx="49305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049059" y="1384156"/>
            <a:ext cx="4132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Set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unvisited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nodes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,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implemented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as min-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900197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8" y="1688347"/>
            <a:ext cx="3361764" cy="61259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>
            <a:stCxn id="8" idx="3"/>
          </p:cNvCxnSpPr>
          <p:nvPr/>
        </p:nvCxnSpPr>
        <p:spPr>
          <a:xfrm>
            <a:off x="3839882" y="1994644"/>
            <a:ext cx="358589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4198471" y="1794589"/>
            <a:ext cx="4532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Initialisation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routing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table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and set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unvisited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nodes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94871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7" y="2300940"/>
            <a:ext cx="6520782" cy="312270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6998899" y="3824941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557699" y="3624887"/>
            <a:ext cx="158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Body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algorithm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55374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7" y="2300940"/>
            <a:ext cx="6520782" cy="312270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6998899" y="3824941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557699" y="3624887"/>
            <a:ext cx="158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Body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algorithm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30517" y="2453341"/>
            <a:ext cx="1879601" cy="265954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2510118" y="2596620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068918" y="2396566"/>
            <a:ext cx="3458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Remove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from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set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unvisited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nodes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12573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7" y="2300940"/>
            <a:ext cx="6520782" cy="312270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6998899" y="3824941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557699" y="3624887"/>
            <a:ext cx="158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Body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algorithm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30517" y="2689413"/>
            <a:ext cx="2438401" cy="133558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3068918" y="3328738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627718" y="3128684"/>
            <a:ext cx="2051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Build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the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route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&amp;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return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904622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possible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implementation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27 at 18.3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3" y="1117600"/>
            <a:ext cx="5105400" cy="46228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2092" y="6253638"/>
            <a:ext cx="9131907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Christophe’s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slides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78117" y="2300940"/>
            <a:ext cx="6520782" cy="312270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/>
          <p:nvPr/>
        </p:nvCxnSpPr>
        <p:spPr>
          <a:xfrm flipV="1">
            <a:off x="6998899" y="3824941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7557699" y="3624887"/>
            <a:ext cx="1586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Body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algorithm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630517" y="4039939"/>
            <a:ext cx="4458450" cy="114465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5088967" y="4628621"/>
            <a:ext cx="558800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647767" y="4428567"/>
            <a:ext cx="1377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Route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updating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66088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Greedy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Best-First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Search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2256117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✔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Dijkstra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finds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optimal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solution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shortest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path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</a:t>
            </a:r>
          </a:p>
          <a:p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342900" indent="-342900">
              <a:buFont typeface="Zapf Dingbats" charset="0"/>
              <a:buChar char="✖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It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takes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much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longer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than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GBFS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, as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it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explores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all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nodes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instead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of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directing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search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towards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nodes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closest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destination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</a:t>
            </a:r>
          </a:p>
          <a:p>
            <a:pPr marL="342900" indent="-342900">
              <a:buFont typeface="Zapf Dingbats" charset="0"/>
              <a:buChar char="✖"/>
            </a:pP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8921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56117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✔"/>
            </a:pP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A* combines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best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of GBFS &amp;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Dijkstra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by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considering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both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cost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&amp;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closeness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destination</a:t>
            </a: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285750" indent="-285750">
              <a:buFont typeface="Zapf Dingbats" charset="0"/>
              <a:buChar char="✔"/>
            </a:pP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285750" indent="-285750">
              <a:buFont typeface="Zapf Dingbats" charset="0"/>
              <a:buChar char="✔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Closeness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destination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of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node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v (H(v))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is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pre-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calculated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using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a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heuristic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 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e.g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.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Euclidian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distance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</a:t>
            </a:r>
          </a:p>
          <a:p>
            <a:pPr marL="342900" indent="-342900">
              <a:buFont typeface="Zapf Dingbats" charset="0"/>
              <a:buChar char="✖"/>
            </a:pP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900671"/>
            <a:ext cx="26296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Greedy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Best-First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Search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483144" y="900671"/>
            <a:ext cx="266085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/>
                <a:cs typeface="Arial Narrow"/>
              </a:rPr>
              <a:t>A* (A </a:t>
            </a:r>
            <a:r>
              <a:rPr lang="es-ES" dirty="0" err="1" smtClean="0">
                <a:latin typeface="Arial Narrow"/>
                <a:cs typeface="Arial Narrow"/>
              </a:rPr>
              <a:t>star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3107766" y="900671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77046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900671"/>
            <a:ext cx="26296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Greedy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Best-First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Search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900671"/>
            <a:ext cx="266085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/>
                <a:cs typeface="Arial Narrow"/>
              </a:rPr>
              <a:t>A* (A </a:t>
            </a:r>
            <a:r>
              <a:rPr lang="es-ES" dirty="0" err="1" smtClean="0">
                <a:latin typeface="Arial Narrow"/>
                <a:cs typeface="Arial Narrow"/>
              </a:rPr>
              <a:t>star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900671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2" name="Imagen 1" descr="Screen Shot 2019-02-01 at 18.55.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6" y="1371600"/>
            <a:ext cx="5969000" cy="5486400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630706" y="4766235"/>
            <a:ext cx="851647" cy="866589"/>
          </a:xfrm>
          <a:prstGeom prst="ellipse">
            <a:avLst/>
          </a:prstGeom>
          <a:ln w="571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4976740" y="4999922"/>
            <a:ext cx="4167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only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difference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Dijkstra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(A*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considers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cost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as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well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as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closeness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destination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>
            <a:off x="4482353" y="5184588"/>
            <a:ext cx="50800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634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65459" y="1673412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Zapf Dingbats" charset="0"/>
              <a:buChar char="✔"/>
            </a:pP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A*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finds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optimal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solution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shortest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path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exploring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a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lower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number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of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nodes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209590" y="5563047"/>
            <a:ext cx="54633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50" dirty="0" err="1"/>
              <a:t>https</a:t>
            </a:r>
            <a:r>
              <a:rPr lang="es-ES" sz="1050" dirty="0"/>
              <a:t>://</a:t>
            </a:r>
            <a:r>
              <a:rPr lang="es-ES" sz="1050" dirty="0" err="1"/>
              <a:t>stackoverflow.com</a:t>
            </a:r>
            <a:r>
              <a:rPr lang="es-ES" sz="1050" dirty="0"/>
              <a:t>/</a:t>
            </a:r>
            <a:r>
              <a:rPr lang="es-ES" sz="1050" dirty="0" err="1"/>
              <a:t>questions</a:t>
            </a:r>
            <a:r>
              <a:rPr lang="es-ES" sz="1050" dirty="0"/>
              <a:t>/47485510/</a:t>
            </a:r>
            <a:r>
              <a:rPr lang="es-ES" sz="1050" dirty="0" err="1"/>
              <a:t>how</a:t>
            </a:r>
            <a:r>
              <a:rPr lang="es-ES" sz="1050" dirty="0"/>
              <a:t>-</a:t>
            </a:r>
            <a:r>
              <a:rPr lang="es-ES" sz="1050" dirty="0" err="1"/>
              <a:t>to</a:t>
            </a:r>
            <a:r>
              <a:rPr lang="es-ES" sz="1050" dirty="0"/>
              <a:t>-</a:t>
            </a:r>
            <a:r>
              <a:rPr lang="es-ES" sz="1050" dirty="0" err="1"/>
              <a:t>calculate</a:t>
            </a:r>
            <a:r>
              <a:rPr lang="es-ES" sz="1050" dirty="0"/>
              <a:t>-</a:t>
            </a:r>
            <a:r>
              <a:rPr lang="es-ES" sz="1050" dirty="0" err="1"/>
              <a:t>heuristic</a:t>
            </a:r>
            <a:r>
              <a:rPr lang="es-ES" sz="1050" dirty="0"/>
              <a:t>-</a:t>
            </a:r>
            <a:r>
              <a:rPr lang="es-ES" sz="1050" dirty="0" err="1"/>
              <a:t>value</a:t>
            </a:r>
            <a:r>
              <a:rPr lang="es-ES" sz="1050" dirty="0"/>
              <a:t>-in-a-</a:t>
            </a:r>
            <a:r>
              <a:rPr lang="es-ES" sz="1050" dirty="0" err="1"/>
              <a:t>algorithm</a:t>
            </a:r>
            <a:endParaRPr lang="es-ES" sz="1050" dirty="0"/>
          </a:p>
        </p:txBody>
      </p:sp>
      <p:pic>
        <p:nvPicPr>
          <p:cNvPr id="8" name="Imagen 7" descr="Screen Shot 2019-01-30 at 19.29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" y="2419263"/>
            <a:ext cx="7505201" cy="312808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0" y="900671"/>
            <a:ext cx="26296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Greedy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Best-First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Search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483144" y="900671"/>
            <a:ext cx="266085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/>
                <a:cs typeface="Arial Narrow"/>
              </a:rPr>
              <a:t>A* (A </a:t>
            </a:r>
            <a:r>
              <a:rPr lang="es-ES" dirty="0" err="1" smtClean="0">
                <a:latin typeface="Arial Narrow"/>
                <a:cs typeface="Arial Narrow"/>
              </a:rPr>
              <a:t>star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107766" y="900671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7554508" y="2674471"/>
            <a:ext cx="648198" cy="37352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7732059" y="3048000"/>
            <a:ext cx="14119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straight</a:t>
            </a:r>
            <a:r>
              <a:rPr lang="es-ES" dirty="0" smtClean="0"/>
              <a:t> line </a:t>
            </a:r>
            <a:r>
              <a:rPr lang="es-ES" dirty="0" err="1" smtClean="0"/>
              <a:t>distance</a:t>
            </a:r>
            <a:r>
              <a:rPr lang="es-ES" dirty="0" smtClean="0"/>
              <a:t> as  H(v)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0" y="6066118"/>
            <a:ext cx="9143998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Please</a:t>
            </a:r>
            <a:r>
              <a:rPr lang="es-ES" dirty="0" smtClean="0">
                <a:solidFill>
                  <a:schemeClr val="bg1"/>
                </a:solidFill>
              </a:rPr>
              <a:t>, </a:t>
            </a:r>
            <a:r>
              <a:rPr lang="es-ES" dirty="0" err="1" smtClean="0">
                <a:solidFill>
                  <a:schemeClr val="bg1"/>
                </a:solidFill>
              </a:rPr>
              <a:t>watch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this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videofrom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Computerphile</a:t>
            </a:r>
            <a:r>
              <a:rPr lang="es-ES" dirty="0" smtClean="0">
                <a:solidFill>
                  <a:schemeClr val="bg1"/>
                </a:solidFill>
              </a:rPr>
              <a:t>  </a:t>
            </a:r>
            <a:r>
              <a:rPr lang="es-ES" dirty="0" err="1" smtClean="0">
                <a:solidFill>
                  <a:schemeClr val="bg1"/>
                </a:solidFill>
              </a:rPr>
              <a:t>about</a:t>
            </a:r>
            <a:r>
              <a:rPr lang="es-ES" dirty="0" smtClean="0">
                <a:solidFill>
                  <a:schemeClr val="bg1"/>
                </a:solidFill>
              </a:rPr>
              <a:t> </a:t>
            </a:r>
            <a:r>
              <a:rPr lang="es-ES" dirty="0" err="1" smtClean="0">
                <a:solidFill>
                  <a:schemeClr val="bg1"/>
                </a:solidFill>
              </a:rPr>
              <a:t>the</a:t>
            </a:r>
            <a:r>
              <a:rPr lang="es-ES" dirty="0" smtClean="0">
                <a:solidFill>
                  <a:schemeClr val="bg1"/>
                </a:solidFill>
              </a:rPr>
              <a:t> A* </a:t>
            </a:r>
            <a:r>
              <a:rPr lang="es-ES" dirty="0" err="1" smtClean="0">
                <a:solidFill>
                  <a:schemeClr val="bg1"/>
                </a:solidFill>
              </a:rPr>
              <a:t>algorithm</a:t>
            </a:r>
            <a:r>
              <a:rPr lang="es-ES" dirty="0" smtClean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es-ES" dirty="0" err="1" smtClean="0">
                <a:solidFill>
                  <a:schemeClr val="bg1"/>
                </a:solidFill>
              </a:rPr>
              <a:t>https</a:t>
            </a:r>
            <a:r>
              <a:rPr lang="es-ES" dirty="0">
                <a:solidFill>
                  <a:schemeClr val="bg1"/>
                </a:solidFill>
              </a:rPr>
              <a:t>://</a:t>
            </a:r>
            <a:r>
              <a:rPr lang="es-ES" dirty="0" err="1">
                <a:solidFill>
                  <a:schemeClr val="bg1"/>
                </a:solidFill>
              </a:rPr>
              <a:t>www.youtube.com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watch?v</a:t>
            </a:r>
            <a:r>
              <a:rPr lang="es-ES" dirty="0">
                <a:solidFill>
                  <a:schemeClr val="bg1"/>
                </a:solidFill>
              </a:rPr>
              <a:t>=ySN5Wnu88nE</a:t>
            </a:r>
          </a:p>
        </p:txBody>
      </p:sp>
    </p:spTree>
    <p:extLst>
      <p:ext uri="{BB962C8B-B14F-4D97-AF65-F5344CB8AC3E}">
        <p14:creationId xmlns:p14="http://schemas.microsoft.com/office/powerpoint/2010/main" val="344790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87798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last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Graphs</a:t>
            </a:r>
            <a:r>
              <a:rPr lang="es-ES" sz="3200" dirty="0" smtClean="0">
                <a:latin typeface="Arial Narrow"/>
                <a:cs typeface="Arial Narrow"/>
              </a:rPr>
              <a:t> – </a:t>
            </a:r>
            <a:r>
              <a:rPr lang="es-ES" sz="3200" dirty="0" err="1" smtClean="0">
                <a:latin typeface="Arial Narrow"/>
                <a:cs typeface="Arial Narrow"/>
              </a:rPr>
              <a:t>Path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Finding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7F7F7F"/>
                </a:solidFill>
                <a:latin typeface="Arial Narrow"/>
                <a:cs typeface="Arial Narrow"/>
              </a:rPr>
              <a:t>Memoization</a:t>
            </a:r>
            <a:endParaRPr lang="es-ES" sz="3200" dirty="0" smtClean="0">
              <a:solidFill>
                <a:srgbClr val="7F7F7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rgbClr val="7F7F7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7F7F7F"/>
                </a:solidFill>
                <a:latin typeface="Arial Narrow"/>
                <a:cs typeface="Arial Narrow"/>
              </a:rPr>
              <a:t>Dynamic</a:t>
            </a:r>
            <a:r>
              <a:rPr lang="es-ES" sz="3200" dirty="0" smtClean="0">
                <a:solidFill>
                  <a:srgbClr val="7F7F7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7F7F7F"/>
                </a:solidFill>
                <a:latin typeface="Arial Narrow"/>
                <a:cs typeface="Arial Narrow"/>
              </a:rPr>
              <a:t>Programming</a:t>
            </a:r>
            <a:endParaRPr lang="es-ES" sz="3200" dirty="0" smtClean="0">
              <a:solidFill>
                <a:srgbClr val="7F7F7F"/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30736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622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95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Work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4943" y="1389528"/>
            <a:ext cx="8979645" cy="3108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>
                <a:latin typeface="Arial Narrow"/>
                <a:cs typeface="Arial Narrow"/>
              </a:rPr>
              <a:t> </a:t>
            </a:r>
            <a:r>
              <a:rPr lang="es-ES" sz="2800" dirty="0" smtClean="0">
                <a:latin typeface="Arial Narrow"/>
                <a:cs typeface="Arial Narrow"/>
              </a:rPr>
              <a:t>1.</a:t>
            </a:r>
            <a:r>
              <a:rPr lang="es-ES" sz="2800" b="1" dirty="0" smtClean="0">
                <a:latin typeface="Arial Narrow"/>
                <a:cs typeface="Arial Narrow"/>
              </a:rPr>
              <a:t>Reading</a:t>
            </a:r>
            <a:endParaRPr lang="es-ES" sz="2800" b="1" dirty="0">
              <a:latin typeface="Arial Narrow"/>
              <a:cs typeface="Arial Narrow"/>
            </a:endParaRPr>
          </a:p>
          <a:p>
            <a:pPr marL="914400" lvl="1" indent="-457200">
              <a:buFont typeface="Arial"/>
              <a:buChar char="•"/>
            </a:pPr>
            <a:r>
              <a:rPr lang="es-ES" sz="2800" dirty="0" smtClean="0">
                <a:latin typeface="Arial Narrow"/>
                <a:cs typeface="Arial Narrow"/>
              </a:rPr>
              <a:t>CLRS</a:t>
            </a:r>
            <a:r>
              <a:rPr lang="es-ES" sz="2800" dirty="0">
                <a:latin typeface="Arial Narrow"/>
                <a:cs typeface="Arial Narrow"/>
              </a:rPr>
              <a:t>, </a:t>
            </a:r>
            <a:r>
              <a:rPr lang="es-ES" sz="2800" dirty="0" err="1">
                <a:latin typeface="Arial Narrow"/>
                <a:cs typeface="Arial Narrow"/>
              </a:rPr>
              <a:t>chapter</a:t>
            </a:r>
            <a:r>
              <a:rPr lang="es-ES" sz="2800" dirty="0">
                <a:latin typeface="Arial Narrow"/>
                <a:cs typeface="Arial Narrow"/>
              </a:rPr>
              <a:t> 24</a:t>
            </a:r>
          </a:p>
          <a:p>
            <a:pPr marL="914400" lvl="1" indent="-457200">
              <a:buFont typeface="Arial"/>
              <a:buChar char="•"/>
            </a:pPr>
            <a:r>
              <a:rPr lang="es-ES" sz="2800" dirty="0" err="1" smtClean="0">
                <a:latin typeface="Arial Narrow"/>
                <a:cs typeface="Arial Narrow"/>
              </a:rPr>
              <a:t>Drozdek</a:t>
            </a:r>
            <a:r>
              <a:rPr lang="es-ES" sz="2800" dirty="0">
                <a:latin typeface="Arial Narrow"/>
                <a:cs typeface="Arial Narrow"/>
              </a:rPr>
              <a:t>, </a:t>
            </a:r>
            <a:r>
              <a:rPr lang="es-ES" sz="2800" dirty="0" err="1">
                <a:latin typeface="Arial Narrow"/>
                <a:cs typeface="Arial Narrow"/>
              </a:rPr>
              <a:t>sections</a:t>
            </a:r>
            <a:r>
              <a:rPr lang="es-ES" sz="2800" dirty="0">
                <a:latin typeface="Arial Narrow"/>
                <a:cs typeface="Arial Narrow"/>
              </a:rPr>
              <a:t> 8.2, </a:t>
            </a:r>
            <a:r>
              <a:rPr lang="es-ES" sz="2800" dirty="0" smtClean="0">
                <a:latin typeface="Arial Narrow"/>
                <a:cs typeface="Arial Narrow"/>
              </a:rPr>
              <a:t>8.3</a:t>
            </a:r>
          </a:p>
          <a:p>
            <a:endParaRPr lang="es-ES" sz="2800" dirty="0">
              <a:latin typeface="Arial Narrow"/>
              <a:cs typeface="Arial Narrow"/>
            </a:endParaRPr>
          </a:p>
          <a:p>
            <a:pPr marL="514350" indent="-514350">
              <a:buAutoNum type="arabicPeriod" startAt="2"/>
            </a:pPr>
            <a:r>
              <a:rPr lang="es-ES" sz="2800" b="1" dirty="0" err="1" smtClean="0">
                <a:latin typeface="Arial Narrow"/>
                <a:cs typeface="Arial Narrow"/>
              </a:rPr>
              <a:t>Questions</a:t>
            </a:r>
            <a:r>
              <a:rPr lang="es-ES" sz="2800" b="1" dirty="0" smtClean="0">
                <a:latin typeface="Arial Narrow"/>
                <a:cs typeface="Arial Narrow"/>
              </a:rPr>
              <a:t> </a:t>
            </a:r>
            <a:r>
              <a:rPr lang="es-ES" sz="2800" b="1" dirty="0" err="1">
                <a:latin typeface="Arial Narrow"/>
                <a:cs typeface="Arial Narrow"/>
              </a:rPr>
              <a:t>from</a:t>
            </a:r>
            <a:r>
              <a:rPr lang="es-ES" sz="2800" b="1" dirty="0">
                <a:latin typeface="Arial Narrow"/>
                <a:cs typeface="Arial Narrow"/>
              </a:rPr>
              <a:t> </a:t>
            </a:r>
            <a:r>
              <a:rPr lang="es-ES" sz="2800" b="1" dirty="0" smtClean="0">
                <a:latin typeface="Arial Narrow"/>
                <a:cs typeface="Arial Narrow"/>
              </a:rPr>
              <a:t>CLRS</a:t>
            </a:r>
          </a:p>
          <a:p>
            <a:pPr marL="971550" lvl="1" indent="-514350">
              <a:buFont typeface="Arial"/>
              <a:buChar char="•"/>
            </a:pPr>
            <a:r>
              <a:rPr lang="fr-FR" sz="2800" dirty="0" err="1" smtClean="0">
                <a:latin typeface="Arial Narrow"/>
                <a:cs typeface="Arial Narrow"/>
              </a:rPr>
              <a:t>Exercises</a:t>
            </a:r>
            <a:r>
              <a:rPr lang="fr-FR" sz="2800" dirty="0" smtClean="0">
                <a:latin typeface="Arial Narrow"/>
                <a:cs typeface="Arial Narrow"/>
              </a:rPr>
              <a:t>  24.3-1</a:t>
            </a:r>
          </a:p>
          <a:p>
            <a:pPr lvl="1"/>
            <a:endParaRPr lang="es-ES" sz="28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9988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901561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10-min break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1320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87798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last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Graphs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–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Path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Finding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Memoization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rgbClr val="7F7F7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Dynamic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Programming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0719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What is </a:t>
            </a:r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memoization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83882" y="1100277"/>
            <a:ext cx="5850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Adult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writes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down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“1+1+1+1+1+1+1+1”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a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piece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of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paper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  <a:endParaRPr lang="es-ES" sz="2000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01813" y="1500387"/>
            <a:ext cx="3111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Arial Narrow"/>
                <a:cs typeface="Arial Narrow"/>
              </a:rPr>
              <a:t>ADULT</a:t>
            </a:r>
            <a:r>
              <a:rPr lang="es-ES" sz="2000" dirty="0" smtClean="0">
                <a:latin typeface="Arial Narrow"/>
                <a:cs typeface="Arial Narrow"/>
              </a:rPr>
              <a:t>: “</a:t>
            </a:r>
            <a:r>
              <a:rPr lang="es-ES" sz="2000" dirty="0" err="1" smtClean="0">
                <a:latin typeface="Arial Narrow"/>
                <a:cs typeface="Arial Narrow"/>
              </a:rPr>
              <a:t>What’s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that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equal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to</a:t>
            </a:r>
            <a:r>
              <a:rPr lang="es-ES" sz="2000" dirty="0" smtClean="0">
                <a:latin typeface="Arial Narrow"/>
                <a:cs typeface="Arial Narrow"/>
              </a:rPr>
              <a:t>?”</a:t>
            </a:r>
          </a:p>
        </p:txBody>
      </p:sp>
      <p:sp>
        <p:nvSpPr>
          <p:cNvPr id="13" name="CuadroTexto 12"/>
          <p:cNvSpPr txBox="1"/>
          <p:nvPr/>
        </p:nvSpPr>
        <p:spPr>
          <a:xfrm>
            <a:off x="301813" y="1939324"/>
            <a:ext cx="320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Kid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takes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some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time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counting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04803" y="2387246"/>
            <a:ext cx="135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Arial Narrow"/>
                <a:cs typeface="Arial Narrow"/>
              </a:rPr>
              <a:t>KID: </a:t>
            </a:r>
            <a:r>
              <a:rPr lang="es-ES" sz="2000" dirty="0" smtClean="0">
                <a:latin typeface="Arial Narrow"/>
                <a:cs typeface="Arial Narrow"/>
              </a:rPr>
              <a:t>“</a:t>
            </a:r>
            <a:r>
              <a:rPr lang="es-ES" sz="2000" dirty="0" err="1" smtClean="0">
                <a:latin typeface="Arial Narrow"/>
                <a:cs typeface="Arial Narrow"/>
              </a:rPr>
              <a:t>Eight</a:t>
            </a:r>
            <a:r>
              <a:rPr lang="es-ES" sz="2000" dirty="0" smtClean="0">
                <a:latin typeface="Arial Narrow"/>
                <a:cs typeface="Arial Narrow"/>
              </a:rPr>
              <a:t>!”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301813" y="2804178"/>
            <a:ext cx="437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Adult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writes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down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another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 “+1”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right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  <a:endParaRPr lang="es-ES" sz="2000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88659" y="3200673"/>
            <a:ext cx="2728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Arial Narrow"/>
                <a:cs typeface="Arial Narrow"/>
              </a:rPr>
              <a:t>ADULT: </a:t>
            </a:r>
            <a:r>
              <a:rPr lang="es-ES" sz="2000" dirty="0" smtClean="0">
                <a:latin typeface="Arial Narrow"/>
                <a:cs typeface="Arial Narrow"/>
              </a:rPr>
              <a:t>“</a:t>
            </a:r>
            <a:r>
              <a:rPr lang="es-ES" sz="2000" dirty="0" err="1" smtClean="0">
                <a:latin typeface="Arial Narrow"/>
                <a:cs typeface="Arial Narrow"/>
              </a:rPr>
              <a:t>What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about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that</a:t>
            </a:r>
            <a:r>
              <a:rPr lang="es-ES" sz="2000" dirty="0" smtClean="0">
                <a:latin typeface="Arial Narrow"/>
                <a:cs typeface="Arial Narrow"/>
              </a:rPr>
              <a:t>?”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289862" y="3630310"/>
            <a:ext cx="2627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Arial Narrow"/>
                <a:cs typeface="Arial Narrow"/>
              </a:rPr>
              <a:t>KID: </a:t>
            </a:r>
            <a:r>
              <a:rPr lang="es-ES" sz="2000" dirty="0" smtClean="0">
                <a:latin typeface="Arial Narrow"/>
                <a:cs typeface="Arial Narrow"/>
              </a:rPr>
              <a:t>“</a:t>
            </a:r>
            <a:r>
              <a:rPr lang="es-ES" sz="2000" dirty="0" err="1" smtClean="0">
                <a:latin typeface="Arial Narrow"/>
                <a:cs typeface="Arial Narrow"/>
              </a:rPr>
              <a:t>Nine</a:t>
            </a:r>
            <a:r>
              <a:rPr lang="es-ES" sz="2000" dirty="0" smtClean="0">
                <a:latin typeface="Arial Narrow"/>
                <a:cs typeface="Arial Narrow"/>
              </a:rPr>
              <a:t>!” 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  <a:r>
              <a:rPr lang="es-ES" sz="2000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immediately</a:t>
            </a:r>
            <a:r>
              <a:rPr lang="es-ES" sz="2000" dirty="0" smtClean="0">
                <a:solidFill>
                  <a:srgbClr val="FF0000"/>
                </a:solidFill>
                <a:latin typeface="Arial Narrow"/>
                <a:cs typeface="Arial Narrow"/>
              </a:rPr>
              <a:t>*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284691" y="4048307"/>
            <a:ext cx="4646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Arial Narrow"/>
                <a:cs typeface="Arial Narrow"/>
              </a:rPr>
              <a:t>ADULT: </a:t>
            </a:r>
            <a:r>
              <a:rPr lang="es-ES" sz="2000" dirty="0" smtClean="0">
                <a:latin typeface="Arial Narrow"/>
                <a:cs typeface="Arial Narrow"/>
              </a:rPr>
              <a:t>“</a:t>
            </a:r>
            <a:r>
              <a:rPr lang="es-ES" sz="2000" dirty="0" err="1" smtClean="0">
                <a:latin typeface="Arial Narrow"/>
                <a:cs typeface="Arial Narrow"/>
              </a:rPr>
              <a:t>How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did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you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know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it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was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nine</a:t>
            </a:r>
            <a:r>
              <a:rPr lang="es-ES" sz="2000" dirty="0" smtClean="0">
                <a:latin typeface="Arial Narrow"/>
                <a:cs typeface="Arial Narrow"/>
              </a:rPr>
              <a:t> so </a:t>
            </a:r>
            <a:r>
              <a:rPr lang="es-ES" sz="2000" dirty="0" err="1" smtClean="0">
                <a:latin typeface="Arial Narrow"/>
                <a:cs typeface="Arial Narrow"/>
              </a:rPr>
              <a:t>fast</a:t>
            </a:r>
            <a:r>
              <a:rPr lang="es-ES" sz="2000" dirty="0" smtClean="0">
                <a:latin typeface="Arial Narrow"/>
                <a:cs typeface="Arial Narrow"/>
              </a:rPr>
              <a:t>?”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83882" y="4507471"/>
            <a:ext cx="3123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Arial Narrow"/>
                <a:cs typeface="Arial Narrow"/>
              </a:rPr>
              <a:t>KID: </a:t>
            </a:r>
            <a:r>
              <a:rPr lang="es-ES" sz="2000" dirty="0" smtClean="0">
                <a:latin typeface="Arial Narrow"/>
                <a:cs typeface="Arial Narrow"/>
              </a:rPr>
              <a:t>“</a:t>
            </a:r>
            <a:r>
              <a:rPr lang="es-ES" sz="2000" dirty="0" err="1" smtClean="0">
                <a:latin typeface="Arial Narrow"/>
                <a:cs typeface="Arial Narrow"/>
              </a:rPr>
              <a:t>You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just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added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one</a:t>
            </a:r>
            <a:r>
              <a:rPr lang="es-ES" sz="2000" dirty="0" smtClean="0">
                <a:latin typeface="Arial Narrow"/>
                <a:cs typeface="Arial Narrow"/>
              </a:rPr>
              <a:t> more”</a:t>
            </a:r>
            <a:endParaRPr lang="es-ES" sz="2000" dirty="0" smtClean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-16433" y="5408709"/>
            <a:ext cx="9160433" cy="830997"/>
          </a:xfrm>
          <a:prstGeom prst="rect">
            <a:avLst/>
          </a:prstGeom>
          <a:solidFill>
            <a:srgbClr val="EEECE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 smtClean="0">
                <a:latin typeface="Arial Narrow"/>
                <a:cs typeface="Arial Narrow"/>
              </a:rPr>
              <a:t>Memoization</a:t>
            </a:r>
            <a:r>
              <a:rPr lang="en-GB" sz="2400" dirty="0" smtClean="0">
                <a:latin typeface="Arial Narrow"/>
                <a:cs typeface="Arial Narrow"/>
              </a:rPr>
              <a:t> consists on  </a:t>
            </a:r>
            <a:r>
              <a:rPr lang="en-GB" sz="2400" b="1" dirty="0" smtClean="0">
                <a:latin typeface="Arial Narrow"/>
                <a:cs typeface="Arial Narrow"/>
              </a:rPr>
              <a:t>storing a previous result </a:t>
            </a:r>
            <a:r>
              <a:rPr lang="en-GB" sz="2400" dirty="0" smtClean="0">
                <a:latin typeface="Arial Narrow"/>
                <a:cs typeface="Arial Narrow"/>
              </a:rPr>
              <a:t>to speed up the calculation of a future computation</a:t>
            </a:r>
            <a:endParaRPr lang="en-GB" sz="2400" dirty="0">
              <a:latin typeface="Arial Narrow"/>
              <a:cs typeface="Arial Narrow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0" y="6326108"/>
            <a:ext cx="9144000" cy="5232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1400" i="1" dirty="0" err="1" smtClean="0">
                <a:solidFill>
                  <a:schemeClr val="bg1"/>
                </a:solidFill>
              </a:rPr>
              <a:t>This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fiction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conversation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was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published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by</a:t>
            </a:r>
            <a:r>
              <a:rPr lang="es-ES" sz="1400" i="1" dirty="0" smtClean="0">
                <a:solidFill>
                  <a:schemeClr val="bg1"/>
                </a:solidFill>
              </a:rPr>
              <a:t> Jonathan </a:t>
            </a:r>
            <a:r>
              <a:rPr lang="es-ES" sz="1400" i="1" dirty="0" err="1" smtClean="0">
                <a:solidFill>
                  <a:schemeClr val="bg1"/>
                </a:solidFill>
              </a:rPr>
              <a:t>Paulson</a:t>
            </a:r>
            <a:r>
              <a:rPr lang="es-ES" sz="1400" i="1" dirty="0" smtClean="0">
                <a:solidFill>
                  <a:schemeClr val="bg1"/>
                </a:solidFill>
              </a:rPr>
              <a:t> in </a:t>
            </a:r>
            <a:r>
              <a:rPr lang="es-ES" sz="1400" i="1" dirty="0" err="1" smtClean="0">
                <a:solidFill>
                  <a:schemeClr val="bg1"/>
                </a:solidFill>
              </a:rPr>
              <a:t>Quora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under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the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title</a:t>
            </a:r>
            <a:r>
              <a:rPr lang="es-ES" sz="1400" i="1" dirty="0" smtClean="0">
                <a:solidFill>
                  <a:schemeClr val="bg1"/>
                </a:solidFill>
              </a:rPr>
              <a:t> “</a:t>
            </a:r>
            <a:r>
              <a:rPr lang="es-ES" sz="1400" i="1" dirty="0" err="1" smtClean="0">
                <a:solidFill>
                  <a:schemeClr val="bg1"/>
                </a:solidFill>
              </a:rPr>
              <a:t>How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should</a:t>
            </a:r>
            <a:r>
              <a:rPr lang="es-ES" sz="1400" i="1" dirty="0" smtClean="0">
                <a:solidFill>
                  <a:schemeClr val="bg1"/>
                </a:solidFill>
              </a:rPr>
              <a:t> I </a:t>
            </a:r>
            <a:r>
              <a:rPr lang="es-ES" sz="1400" i="1" dirty="0" err="1" smtClean="0">
                <a:solidFill>
                  <a:schemeClr val="bg1"/>
                </a:solidFill>
              </a:rPr>
              <a:t>explain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dynamic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programming</a:t>
            </a:r>
            <a:r>
              <a:rPr lang="es-ES" sz="1400" i="1" dirty="0" smtClean="0">
                <a:solidFill>
                  <a:schemeClr val="bg1"/>
                </a:solidFill>
              </a:rPr>
              <a:t> </a:t>
            </a:r>
            <a:r>
              <a:rPr lang="es-ES" sz="1400" i="1" dirty="0" err="1" smtClean="0">
                <a:solidFill>
                  <a:schemeClr val="bg1"/>
                </a:solidFill>
              </a:rPr>
              <a:t>to</a:t>
            </a:r>
            <a:r>
              <a:rPr lang="es-ES" sz="1400" i="1" dirty="0" smtClean="0">
                <a:solidFill>
                  <a:schemeClr val="bg1"/>
                </a:solidFill>
              </a:rPr>
              <a:t> a 4-year-old? “</a:t>
            </a:r>
            <a:endParaRPr lang="es-ES" sz="14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99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9" grpId="0"/>
      <p:bldP spid="21" grpId="0"/>
      <p:bldP spid="22" grpId="0" animBg="1"/>
      <p:bldP spid="23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What is </a:t>
            </a:r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memoization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6433" y="2053489"/>
            <a:ext cx="886653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Term coined by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Donald </a:t>
            </a:r>
            <a:r>
              <a:rPr lang="en-GB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Michie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GB" sz="2400" dirty="0" smtClean="0">
                <a:latin typeface="Arial Narrow"/>
                <a:cs typeface="Arial Narrow"/>
              </a:rPr>
              <a:t>(British researcher in AI) in 1968</a:t>
            </a:r>
          </a:p>
          <a:p>
            <a:pPr marL="342900" indent="-342900">
              <a:buFont typeface="Arial"/>
              <a:buChar char="•"/>
            </a:pPr>
            <a:endParaRPr lang="en-GB" sz="2400" dirty="0" smtClean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Derived from the Latin word </a:t>
            </a:r>
            <a:r>
              <a:rPr lang="en-GB" sz="2400" i="1" dirty="0" smtClean="0">
                <a:latin typeface="Times New Roman"/>
                <a:cs typeface="Times New Roman"/>
              </a:rPr>
              <a:t>memorandum </a:t>
            </a:r>
            <a:r>
              <a:rPr lang="en-GB" sz="2400" dirty="0" smtClean="0">
                <a:latin typeface="Arial Narrow"/>
                <a:cs typeface="Arial Narrow"/>
              </a:rPr>
              <a:t>(“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to be remembered</a:t>
            </a:r>
            <a:r>
              <a:rPr lang="en-GB" sz="2400" dirty="0" smtClean="0">
                <a:latin typeface="Arial Narrow"/>
                <a:cs typeface="Arial Narrow"/>
              </a:rPr>
              <a:t>”)</a:t>
            </a:r>
          </a:p>
          <a:p>
            <a:pPr marL="342900" indent="-342900">
              <a:buFont typeface="Arial"/>
              <a:buChar char="•"/>
            </a:pPr>
            <a:endParaRPr lang="en-GB" sz="2400" dirty="0" smtClean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Do not confuse with memorization (the human ability of memorizing things)</a:t>
            </a:r>
          </a:p>
          <a:p>
            <a:pPr marL="342900" indent="-342900">
              <a:buFont typeface="Arial"/>
              <a:buChar char="•"/>
            </a:pPr>
            <a:endParaRPr lang="en-GB" sz="2400" dirty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n-GB" sz="2400" dirty="0" err="1" smtClean="0">
                <a:latin typeface="Arial Narrow"/>
                <a:cs typeface="Arial Narrow"/>
              </a:rPr>
              <a:t>Memoization</a:t>
            </a:r>
            <a:r>
              <a:rPr lang="en-GB" sz="2400" dirty="0" smtClean="0">
                <a:latin typeface="Arial Narrow"/>
                <a:cs typeface="Arial Narrow"/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improves speed at the cost of memory</a:t>
            </a:r>
            <a:endParaRPr lang="en-GB" sz="2400" b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78969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6434" y="1067372"/>
            <a:ext cx="916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You are asked to write a programme to calculate the following double sum:</a:t>
            </a:r>
          </a:p>
          <a:p>
            <a:pPr algn="ctr"/>
            <a:endParaRPr lang="en-GB" sz="2400" dirty="0" smtClean="0">
              <a:latin typeface="Arial Narrow"/>
              <a:cs typeface="Arial Narrow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7980"/>
              </p:ext>
            </p:extLst>
          </p:nvPr>
        </p:nvGraphicFramePr>
        <p:xfrm>
          <a:off x="-16434" y="1673411"/>
          <a:ext cx="9160434" cy="121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" name="Documento" r:id="rId3" imgW="5613400" imgH="533400" progId="Word.Document.12">
                  <p:embed/>
                </p:oleObj>
              </mc:Choice>
              <mc:Fallback>
                <p:oleObj name="Documento" r:id="rId3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4" y="1673411"/>
                        <a:ext cx="9160434" cy="1215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2530074"/>
              </p:ext>
            </p:extLst>
          </p:nvPr>
        </p:nvGraphicFramePr>
        <p:xfrm>
          <a:off x="-16433" y="3481297"/>
          <a:ext cx="9119818" cy="866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" name="Documento" r:id="rId5" imgW="5613400" imgH="533400" progId="Word.Document.12">
                  <p:embed/>
                </p:oleObj>
              </mc:Choice>
              <mc:Fallback>
                <p:oleObj name="Documento" r:id="rId5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433" y="3481297"/>
                        <a:ext cx="9119818" cy="866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6434" y="3236831"/>
            <a:ext cx="2421963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Example with N=5</a:t>
            </a:r>
          </a:p>
        </p:txBody>
      </p:sp>
    </p:spTree>
    <p:extLst>
      <p:ext uri="{BB962C8B-B14F-4D97-AF65-F5344CB8AC3E}">
        <p14:creationId xmlns:p14="http://schemas.microsoft.com/office/powerpoint/2010/main" val="256715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6434" y="1067372"/>
            <a:ext cx="916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You are asked to write a programme to calculate the following double sum:</a:t>
            </a:r>
          </a:p>
          <a:p>
            <a:pPr algn="ctr"/>
            <a:endParaRPr lang="en-GB" sz="2400" dirty="0" smtClean="0">
              <a:latin typeface="Arial Narrow"/>
              <a:cs typeface="Arial Narrow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1404222"/>
              </p:ext>
            </p:extLst>
          </p:nvPr>
        </p:nvGraphicFramePr>
        <p:xfrm>
          <a:off x="-16434" y="1673411"/>
          <a:ext cx="9160434" cy="121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5" name="Documento" r:id="rId3" imgW="5613400" imgH="533400" progId="Word.Document.12">
                  <p:embed/>
                </p:oleObj>
              </mc:Choice>
              <mc:Fallback>
                <p:oleObj name="Documento" r:id="rId3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4" y="1673411"/>
                        <a:ext cx="9160434" cy="1215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6609137"/>
              </p:ext>
            </p:extLst>
          </p:nvPr>
        </p:nvGraphicFramePr>
        <p:xfrm>
          <a:off x="-16433" y="3481297"/>
          <a:ext cx="9119818" cy="866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6" name="Documento" r:id="rId5" imgW="5613400" imgH="533400" progId="Word.Document.12">
                  <p:embed/>
                </p:oleObj>
              </mc:Choice>
              <mc:Fallback>
                <p:oleObj name="Documento" r:id="rId5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433" y="3481297"/>
                        <a:ext cx="9119818" cy="866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122436"/>
              </p:ext>
            </p:extLst>
          </p:nvPr>
        </p:nvGraphicFramePr>
        <p:xfrm>
          <a:off x="192355" y="4878294"/>
          <a:ext cx="8911029" cy="81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" name="Documento" r:id="rId7" imgW="5613400" imgH="533400" progId="Word.Document.12">
                  <p:embed/>
                </p:oleObj>
              </mc:Choice>
              <mc:Fallback>
                <p:oleObj name="Documento" r:id="rId7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2355" y="4878294"/>
                        <a:ext cx="8911029" cy="81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errar llave 7"/>
          <p:cNvSpPr/>
          <p:nvPr/>
        </p:nvSpPr>
        <p:spPr>
          <a:xfrm rot="16200000">
            <a:off x="3018118" y="4488703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913313" y="4344609"/>
            <a:ext cx="51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=1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3236831"/>
            <a:ext cx="2421963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Example with N=5</a:t>
            </a:r>
          </a:p>
        </p:txBody>
      </p:sp>
      <p:sp>
        <p:nvSpPr>
          <p:cNvPr id="10" name="Cerrar llave 9"/>
          <p:cNvSpPr/>
          <p:nvPr/>
        </p:nvSpPr>
        <p:spPr>
          <a:xfrm rot="16200000">
            <a:off x="3760346" y="4491980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655541" y="4347886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=2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Cerrar llave 11"/>
          <p:cNvSpPr/>
          <p:nvPr/>
        </p:nvSpPr>
        <p:spPr>
          <a:xfrm rot="16200000">
            <a:off x="4504208" y="4509913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399403" y="4365819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=3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Cerrar llave 13"/>
          <p:cNvSpPr/>
          <p:nvPr/>
        </p:nvSpPr>
        <p:spPr>
          <a:xfrm rot="16200000">
            <a:off x="5259815" y="4497964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155010" y="4353870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=4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Cerrar llave 15"/>
          <p:cNvSpPr/>
          <p:nvPr/>
        </p:nvSpPr>
        <p:spPr>
          <a:xfrm rot="16200000">
            <a:off x="6023970" y="4518889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919165" y="4374795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=5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66612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6434" y="1067372"/>
            <a:ext cx="916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You are asked to write a programme to calculate the following double sum:</a:t>
            </a:r>
          </a:p>
          <a:p>
            <a:pPr algn="ctr"/>
            <a:endParaRPr lang="en-GB" sz="2400" dirty="0" smtClean="0">
              <a:latin typeface="Arial Narrow"/>
              <a:cs typeface="Arial Narrow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292555"/>
              </p:ext>
            </p:extLst>
          </p:nvPr>
        </p:nvGraphicFramePr>
        <p:xfrm>
          <a:off x="-16434" y="1673411"/>
          <a:ext cx="9160434" cy="121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1" name="Documento" r:id="rId3" imgW="5613400" imgH="533400" progId="Word.Document.12">
                  <p:embed/>
                </p:oleObj>
              </mc:Choice>
              <mc:Fallback>
                <p:oleObj name="Documento" r:id="rId3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4" y="1673411"/>
                        <a:ext cx="9160434" cy="1215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42451"/>
              </p:ext>
            </p:extLst>
          </p:nvPr>
        </p:nvGraphicFramePr>
        <p:xfrm>
          <a:off x="-16433" y="3481297"/>
          <a:ext cx="9119818" cy="866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2" name="Documento" r:id="rId5" imgW="5613400" imgH="533400" progId="Word.Document.12">
                  <p:embed/>
                </p:oleObj>
              </mc:Choice>
              <mc:Fallback>
                <p:oleObj name="Documento" r:id="rId5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433" y="3481297"/>
                        <a:ext cx="9119818" cy="866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027596"/>
              </p:ext>
            </p:extLst>
          </p:nvPr>
        </p:nvGraphicFramePr>
        <p:xfrm>
          <a:off x="192355" y="4878294"/>
          <a:ext cx="8911029" cy="81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3" name="Documento" r:id="rId7" imgW="5613400" imgH="533400" progId="Word.Document.12">
                  <p:embed/>
                </p:oleObj>
              </mc:Choice>
              <mc:Fallback>
                <p:oleObj name="Documento" r:id="rId7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2355" y="4878294"/>
                        <a:ext cx="8911029" cy="81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errar llave 7"/>
          <p:cNvSpPr/>
          <p:nvPr/>
        </p:nvSpPr>
        <p:spPr>
          <a:xfrm rot="16200000">
            <a:off x="3018118" y="4488703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913313" y="4344609"/>
            <a:ext cx="51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=1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3236831"/>
            <a:ext cx="2421963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Example with N=5</a:t>
            </a:r>
          </a:p>
        </p:txBody>
      </p:sp>
      <p:sp>
        <p:nvSpPr>
          <p:cNvPr id="10" name="Cerrar llave 9"/>
          <p:cNvSpPr/>
          <p:nvPr/>
        </p:nvSpPr>
        <p:spPr>
          <a:xfrm rot="16200000">
            <a:off x="3760346" y="4491980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655541" y="4347886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=2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Cerrar llave 11"/>
          <p:cNvSpPr/>
          <p:nvPr/>
        </p:nvSpPr>
        <p:spPr>
          <a:xfrm rot="16200000">
            <a:off x="4504208" y="4509913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399403" y="4365819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=3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Cerrar llave 13"/>
          <p:cNvSpPr/>
          <p:nvPr/>
        </p:nvSpPr>
        <p:spPr>
          <a:xfrm rot="16200000">
            <a:off x="5259815" y="4497964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155010" y="4353870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=4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Cerrar llave 15"/>
          <p:cNvSpPr/>
          <p:nvPr/>
        </p:nvSpPr>
        <p:spPr>
          <a:xfrm rot="16200000">
            <a:off x="6023970" y="4518889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919165" y="4374795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=5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Cerrar llave 17"/>
          <p:cNvSpPr/>
          <p:nvPr/>
        </p:nvSpPr>
        <p:spPr>
          <a:xfrm rot="5400000" flipV="1">
            <a:off x="3018118" y="5469591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errar llave 18"/>
          <p:cNvSpPr/>
          <p:nvPr/>
        </p:nvSpPr>
        <p:spPr>
          <a:xfrm rot="5400000" flipV="1">
            <a:off x="3750286" y="5457638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errar llave 19"/>
          <p:cNvSpPr/>
          <p:nvPr/>
        </p:nvSpPr>
        <p:spPr>
          <a:xfrm rot="5400000" flipV="1">
            <a:off x="4504208" y="5445685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llave 20"/>
          <p:cNvSpPr/>
          <p:nvPr/>
        </p:nvSpPr>
        <p:spPr>
          <a:xfrm rot="5400000" flipV="1">
            <a:off x="5258021" y="5459879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errar llave 21"/>
          <p:cNvSpPr/>
          <p:nvPr/>
        </p:nvSpPr>
        <p:spPr>
          <a:xfrm rot="5400000" flipV="1">
            <a:off x="6015783" y="5447926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2939434" y="58738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565895" y="5858897"/>
            <a:ext cx="54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189324" y="5864126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1+2+3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4893116" y="5853205"/>
            <a:ext cx="104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1+2+3+4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874342" y="5873838"/>
            <a:ext cx="128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1+2+3+4+5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01254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6434" y="1067372"/>
            <a:ext cx="916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You are asked to write a programme to calculate the following double sum:</a:t>
            </a:r>
          </a:p>
          <a:p>
            <a:pPr algn="ctr"/>
            <a:endParaRPr lang="en-GB" sz="2400" dirty="0" smtClean="0">
              <a:latin typeface="Arial Narrow"/>
              <a:cs typeface="Arial Narrow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0932843"/>
              </p:ext>
            </p:extLst>
          </p:nvPr>
        </p:nvGraphicFramePr>
        <p:xfrm>
          <a:off x="-16434" y="1673411"/>
          <a:ext cx="9160434" cy="1215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79" name="Documento" r:id="rId3" imgW="5613400" imgH="533400" progId="Word.Document.12">
                  <p:embed/>
                </p:oleObj>
              </mc:Choice>
              <mc:Fallback>
                <p:oleObj name="Documento" r:id="rId3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4" y="1673411"/>
                        <a:ext cx="9160434" cy="1215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3046009"/>
              </p:ext>
            </p:extLst>
          </p:nvPr>
        </p:nvGraphicFramePr>
        <p:xfrm>
          <a:off x="-16433" y="3481297"/>
          <a:ext cx="9119818" cy="8665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0" name="Documento" r:id="rId5" imgW="5613400" imgH="533400" progId="Word.Document.12">
                  <p:embed/>
                </p:oleObj>
              </mc:Choice>
              <mc:Fallback>
                <p:oleObj name="Documento" r:id="rId5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16433" y="3481297"/>
                        <a:ext cx="9119818" cy="8665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0505050"/>
              </p:ext>
            </p:extLst>
          </p:nvPr>
        </p:nvGraphicFramePr>
        <p:xfrm>
          <a:off x="192355" y="4878294"/>
          <a:ext cx="8911029" cy="816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81" name="Documento" r:id="rId7" imgW="5613400" imgH="533400" progId="Word.Document.12">
                  <p:embed/>
                </p:oleObj>
              </mc:Choice>
              <mc:Fallback>
                <p:oleObj name="Documento" r:id="rId7" imgW="5613400" imgH="5334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2355" y="4878294"/>
                        <a:ext cx="8911029" cy="816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errar llave 7"/>
          <p:cNvSpPr/>
          <p:nvPr/>
        </p:nvSpPr>
        <p:spPr>
          <a:xfrm rot="16200000">
            <a:off x="3018118" y="4488703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2913313" y="4344609"/>
            <a:ext cx="51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=1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3236831"/>
            <a:ext cx="2421963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Example with N=5</a:t>
            </a:r>
          </a:p>
        </p:txBody>
      </p:sp>
      <p:sp>
        <p:nvSpPr>
          <p:cNvPr id="10" name="Cerrar llave 9"/>
          <p:cNvSpPr/>
          <p:nvPr/>
        </p:nvSpPr>
        <p:spPr>
          <a:xfrm rot="16200000">
            <a:off x="3760346" y="4491980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655541" y="4347886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=2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Cerrar llave 11"/>
          <p:cNvSpPr/>
          <p:nvPr/>
        </p:nvSpPr>
        <p:spPr>
          <a:xfrm rot="16200000">
            <a:off x="4504208" y="4509913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4399403" y="4365819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=3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4" name="Cerrar llave 13"/>
          <p:cNvSpPr/>
          <p:nvPr/>
        </p:nvSpPr>
        <p:spPr>
          <a:xfrm rot="16200000">
            <a:off x="5259815" y="4497964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155010" y="4353870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=4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Cerrar llave 15"/>
          <p:cNvSpPr/>
          <p:nvPr/>
        </p:nvSpPr>
        <p:spPr>
          <a:xfrm rot="16200000">
            <a:off x="6023970" y="4518889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CuadroTexto 16"/>
          <p:cNvSpPr txBox="1"/>
          <p:nvPr/>
        </p:nvSpPr>
        <p:spPr>
          <a:xfrm>
            <a:off x="5919165" y="4374795"/>
            <a:ext cx="51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i</a:t>
            </a:r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=5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18" name="Cerrar llave 17"/>
          <p:cNvSpPr/>
          <p:nvPr/>
        </p:nvSpPr>
        <p:spPr>
          <a:xfrm rot="5400000" flipV="1">
            <a:off x="3018118" y="5469591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errar llave 18"/>
          <p:cNvSpPr/>
          <p:nvPr/>
        </p:nvSpPr>
        <p:spPr>
          <a:xfrm rot="5400000" flipV="1">
            <a:off x="3750286" y="5457638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Cerrar llave 19"/>
          <p:cNvSpPr/>
          <p:nvPr/>
        </p:nvSpPr>
        <p:spPr>
          <a:xfrm rot="5400000" flipV="1">
            <a:off x="4504208" y="5445685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llave 20"/>
          <p:cNvSpPr/>
          <p:nvPr/>
        </p:nvSpPr>
        <p:spPr>
          <a:xfrm rot="5400000" flipV="1">
            <a:off x="5258021" y="5459879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errar llave 21"/>
          <p:cNvSpPr/>
          <p:nvPr/>
        </p:nvSpPr>
        <p:spPr>
          <a:xfrm rot="5400000" flipV="1">
            <a:off x="6015783" y="5447926"/>
            <a:ext cx="164353" cy="614829"/>
          </a:xfrm>
          <a:prstGeom prst="righ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2939434" y="587383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565895" y="5858897"/>
            <a:ext cx="547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4189324" y="5864126"/>
            <a:ext cx="793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1+2+3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4893116" y="5853205"/>
            <a:ext cx="104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1+2+3+4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874342" y="5873838"/>
            <a:ext cx="128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1+2+3+4+5</a:t>
            </a:r>
            <a:endParaRPr lang="es-ES" b="1" dirty="0">
              <a:solidFill>
                <a:srgbClr val="FF0000"/>
              </a:solidFill>
              <a:latin typeface="Times New Roman"/>
              <a:cs typeface="Times New Roman"/>
            </a:endParaRPr>
          </a:p>
        </p:txBody>
      </p:sp>
      <p:sp>
        <p:nvSpPr>
          <p:cNvPr id="28" name="Cerrar llave 27"/>
          <p:cNvSpPr/>
          <p:nvPr/>
        </p:nvSpPr>
        <p:spPr>
          <a:xfrm rot="5400000" flipV="1">
            <a:off x="4387791" y="5999197"/>
            <a:ext cx="164353" cy="443125"/>
          </a:xfrm>
          <a:prstGeom prst="rightBrac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Cerrar llave 28"/>
          <p:cNvSpPr/>
          <p:nvPr/>
        </p:nvSpPr>
        <p:spPr>
          <a:xfrm rot="5400000" flipV="1">
            <a:off x="5203400" y="5865733"/>
            <a:ext cx="164353" cy="664306"/>
          </a:xfrm>
          <a:prstGeom prst="rightBrac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Cerrar llave 29"/>
          <p:cNvSpPr/>
          <p:nvPr/>
        </p:nvSpPr>
        <p:spPr>
          <a:xfrm rot="5400000" flipV="1">
            <a:off x="6331371" y="5798258"/>
            <a:ext cx="134012" cy="829603"/>
          </a:xfrm>
          <a:prstGeom prst="rightBrac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Cerrar llave 30"/>
          <p:cNvSpPr/>
          <p:nvPr/>
        </p:nvSpPr>
        <p:spPr>
          <a:xfrm rot="5400000" flipV="1">
            <a:off x="3617224" y="6057372"/>
            <a:ext cx="152400" cy="284939"/>
          </a:xfrm>
          <a:prstGeom prst="rightBrace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Forma libre 33"/>
          <p:cNvSpPr/>
          <p:nvPr/>
        </p:nvSpPr>
        <p:spPr>
          <a:xfrm>
            <a:off x="3107765" y="6200588"/>
            <a:ext cx="552823" cy="195760"/>
          </a:xfrm>
          <a:custGeom>
            <a:avLst/>
            <a:gdLst>
              <a:gd name="connsiteX0" fmla="*/ 552823 w 552823"/>
              <a:gd name="connsiteY0" fmla="*/ 74706 h 195760"/>
              <a:gd name="connsiteX1" fmla="*/ 283882 w 552823"/>
              <a:gd name="connsiteY1" fmla="*/ 194236 h 195760"/>
              <a:gd name="connsiteX2" fmla="*/ 0 w 552823"/>
              <a:gd name="connsiteY2" fmla="*/ 0 h 19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823" h="195760">
                <a:moveTo>
                  <a:pt x="552823" y="74706"/>
                </a:moveTo>
                <a:cubicBezTo>
                  <a:pt x="464421" y="140696"/>
                  <a:pt x="376019" y="206687"/>
                  <a:pt x="283882" y="194236"/>
                </a:cubicBezTo>
                <a:cubicBezTo>
                  <a:pt x="191745" y="181785"/>
                  <a:pt x="0" y="0"/>
                  <a:pt x="0" y="0"/>
                </a:cubicBezTo>
              </a:path>
            </a:pathLst>
          </a:custGeom>
          <a:ln>
            <a:solidFill>
              <a:srgbClr val="7F7F7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orma libre 35"/>
          <p:cNvSpPr/>
          <p:nvPr/>
        </p:nvSpPr>
        <p:spPr>
          <a:xfrm>
            <a:off x="3705412" y="6290235"/>
            <a:ext cx="747059" cy="209370"/>
          </a:xfrm>
          <a:custGeom>
            <a:avLst/>
            <a:gdLst>
              <a:gd name="connsiteX0" fmla="*/ 747059 w 747059"/>
              <a:gd name="connsiteY0" fmla="*/ 29883 h 209370"/>
              <a:gd name="connsiteX1" fmla="*/ 418353 w 747059"/>
              <a:gd name="connsiteY1" fmla="*/ 209177 h 209370"/>
              <a:gd name="connsiteX2" fmla="*/ 0 w 747059"/>
              <a:gd name="connsiteY2" fmla="*/ 0 h 20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059" h="209370">
                <a:moveTo>
                  <a:pt x="747059" y="29883"/>
                </a:moveTo>
                <a:cubicBezTo>
                  <a:pt x="644961" y="122020"/>
                  <a:pt x="542863" y="214157"/>
                  <a:pt x="418353" y="209177"/>
                </a:cubicBezTo>
                <a:cubicBezTo>
                  <a:pt x="293843" y="204197"/>
                  <a:pt x="0" y="0"/>
                  <a:pt x="0" y="0"/>
                </a:cubicBezTo>
              </a:path>
            </a:pathLst>
          </a:custGeom>
          <a:ln>
            <a:solidFill>
              <a:srgbClr val="7F7F7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 36"/>
          <p:cNvSpPr/>
          <p:nvPr/>
        </p:nvSpPr>
        <p:spPr>
          <a:xfrm>
            <a:off x="4557058" y="6280063"/>
            <a:ext cx="702539" cy="209370"/>
          </a:xfrm>
          <a:custGeom>
            <a:avLst/>
            <a:gdLst>
              <a:gd name="connsiteX0" fmla="*/ 747059 w 747059"/>
              <a:gd name="connsiteY0" fmla="*/ 29883 h 209370"/>
              <a:gd name="connsiteX1" fmla="*/ 418353 w 747059"/>
              <a:gd name="connsiteY1" fmla="*/ 209177 h 209370"/>
              <a:gd name="connsiteX2" fmla="*/ 0 w 747059"/>
              <a:gd name="connsiteY2" fmla="*/ 0 h 20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059" h="209370">
                <a:moveTo>
                  <a:pt x="747059" y="29883"/>
                </a:moveTo>
                <a:cubicBezTo>
                  <a:pt x="644961" y="122020"/>
                  <a:pt x="542863" y="214157"/>
                  <a:pt x="418353" y="209177"/>
                </a:cubicBezTo>
                <a:cubicBezTo>
                  <a:pt x="293843" y="204197"/>
                  <a:pt x="0" y="0"/>
                  <a:pt x="0" y="0"/>
                </a:cubicBezTo>
              </a:path>
            </a:pathLst>
          </a:custGeom>
          <a:ln>
            <a:solidFill>
              <a:srgbClr val="7F7F7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orma libre 37"/>
          <p:cNvSpPr/>
          <p:nvPr/>
        </p:nvSpPr>
        <p:spPr>
          <a:xfrm>
            <a:off x="5259598" y="6295944"/>
            <a:ext cx="1153964" cy="193489"/>
          </a:xfrm>
          <a:custGeom>
            <a:avLst/>
            <a:gdLst>
              <a:gd name="connsiteX0" fmla="*/ 747059 w 747059"/>
              <a:gd name="connsiteY0" fmla="*/ 29883 h 209370"/>
              <a:gd name="connsiteX1" fmla="*/ 418353 w 747059"/>
              <a:gd name="connsiteY1" fmla="*/ 209177 h 209370"/>
              <a:gd name="connsiteX2" fmla="*/ 0 w 747059"/>
              <a:gd name="connsiteY2" fmla="*/ 0 h 20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7059" h="209370">
                <a:moveTo>
                  <a:pt x="747059" y="29883"/>
                </a:moveTo>
                <a:cubicBezTo>
                  <a:pt x="644961" y="122020"/>
                  <a:pt x="542863" y="214157"/>
                  <a:pt x="418353" y="209177"/>
                </a:cubicBezTo>
                <a:cubicBezTo>
                  <a:pt x="293843" y="204197"/>
                  <a:pt x="0" y="0"/>
                  <a:pt x="0" y="0"/>
                </a:cubicBezTo>
              </a:path>
            </a:pathLst>
          </a:custGeom>
          <a:ln>
            <a:solidFill>
              <a:srgbClr val="7F7F7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CuadroTexto 38"/>
          <p:cNvSpPr txBox="1"/>
          <p:nvPr/>
        </p:nvSpPr>
        <p:spPr>
          <a:xfrm>
            <a:off x="-24202" y="4782592"/>
            <a:ext cx="2534320" cy="92333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just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calculated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this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before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!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Why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don´t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remember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Arial Narrow"/>
                <a:cs typeface="Arial Narrow"/>
              </a:rPr>
              <a:t>it</a:t>
            </a:r>
            <a:r>
              <a:rPr lang="es-ES" dirty="0" smtClean="0">
                <a:solidFill>
                  <a:schemeClr val="bg1"/>
                </a:solidFill>
                <a:latin typeface="Arial Narrow"/>
                <a:cs typeface="Arial Narrow"/>
              </a:rPr>
              <a:t>?</a:t>
            </a:r>
            <a:endParaRPr lang="es-ES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46077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1" b="100000" l="6188" r="100000"/>
                    </a14:imgEffect>
                  </a14:imgLayer>
                </a14:imgProps>
              </a:ext>
            </a:extLst>
          </a:blip>
          <a:srcRect l="15046" t="12133" r="2474" b="7085"/>
          <a:stretch/>
        </p:blipFill>
        <p:spPr>
          <a:xfrm>
            <a:off x="1665111" y="826702"/>
            <a:ext cx="5531556" cy="59661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6520329" y="5648340"/>
            <a:ext cx="135153" cy="338554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600" b="1" dirty="0" smtClean="0"/>
              <a:t>N</a:t>
            </a:r>
            <a:endParaRPr lang="es-ES" sz="1600" b="1" dirty="0"/>
          </a:p>
        </p:txBody>
      </p:sp>
      <p:sp>
        <p:nvSpPr>
          <p:cNvPr id="18" name="CuadroTexto 17"/>
          <p:cNvSpPr txBox="1"/>
          <p:nvPr/>
        </p:nvSpPr>
        <p:spPr>
          <a:xfrm>
            <a:off x="-16433" y="6641213"/>
            <a:ext cx="33179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https://</a:t>
            </a:r>
            <a:r>
              <a:rPr lang="en-US" sz="1050" dirty="0" err="1"/>
              <a:t>www.thinglink.com</a:t>
            </a:r>
            <a:r>
              <a:rPr lang="en-US" sz="1050" dirty="0"/>
              <a:t>/scene/621372536612978689</a:t>
            </a:r>
            <a:endParaRPr lang="es-ES" sz="1050" dirty="0"/>
          </a:p>
        </p:txBody>
      </p:sp>
    </p:spTree>
    <p:extLst>
      <p:ext uri="{BB962C8B-B14F-4D97-AF65-F5344CB8AC3E}">
        <p14:creationId xmlns:p14="http://schemas.microsoft.com/office/powerpoint/2010/main" val="3074543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37406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3451412"/>
            <a:ext cx="3406588" cy="1524000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406588" y="4975412"/>
            <a:ext cx="762000" cy="463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68588" y="5279772"/>
            <a:ext cx="1215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External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sum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06087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1524003"/>
            <a:ext cx="3406588" cy="1792938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3406588" y="3316941"/>
            <a:ext cx="762000" cy="46317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4123765" y="3696008"/>
            <a:ext cx="11872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Internal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sum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303059" y="826702"/>
            <a:ext cx="418353" cy="96623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ángulo 10"/>
          <p:cNvSpPr/>
          <p:nvPr/>
        </p:nvSpPr>
        <p:spPr>
          <a:xfrm>
            <a:off x="1897530" y="4206396"/>
            <a:ext cx="881530" cy="30583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5840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8287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928794" y="1529041"/>
            <a:ext cx="2616500" cy="951195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4572000" y="2480236"/>
            <a:ext cx="341852" cy="4332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447951" y="2913529"/>
            <a:ext cx="2164399" cy="40011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memoize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results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0546993"/>
              </p:ext>
            </p:extLst>
          </p:nvPr>
        </p:nvGraphicFramePr>
        <p:xfrm>
          <a:off x="4034119" y="5745480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644133"/>
              </p:ext>
            </p:extLst>
          </p:nvPr>
        </p:nvGraphicFramePr>
        <p:xfrm>
          <a:off x="4022166" y="4167252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" name="Conector recto 7"/>
          <p:cNvCxnSpPr/>
          <p:nvPr/>
        </p:nvCxnSpPr>
        <p:spPr>
          <a:xfrm>
            <a:off x="4265707" y="5393765"/>
            <a:ext cx="0" cy="291951"/>
          </a:xfrm>
          <a:prstGeom prst="line">
            <a:avLst/>
          </a:prstGeom>
          <a:ln w="1270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3900570" y="3797920"/>
            <a:ext cx="74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Arial Narrow"/>
                <a:cs typeface="Arial Narrow"/>
              </a:rPr>
              <a:t>memo</a:t>
            </a:r>
            <a:endParaRPr lang="es-ES" b="1" dirty="0">
              <a:latin typeface="Arial Narrow"/>
              <a:cs typeface="Arial Narrow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4449821" y="5745480"/>
            <a:ext cx="385768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3391648" y="6358631"/>
            <a:ext cx="50892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ángulo 20"/>
          <p:cNvSpPr/>
          <p:nvPr/>
        </p:nvSpPr>
        <p:spPr>
          <a:xfrm>
            <a:off x="4303059" y="826702"/>
            <a:ext cx="418353" cy="96623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2" name="Conector recto de flecha 21"/>
          <p:cNvCxnSpPr/>
          <p:nvPr/>
        </p:nvCxnSpPr>
        <p:spPr>
          <a:xfrm>
            <a:off x="3391648" y="5988090"/>
            <a:ext cx="508922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4408557" y="4167252"/>
            <a:ext cx="56775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[999]</a:t>
            </a:r>
          </a:p>
          <a:p>
            <a:endParaRPr lang="es-E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[998]</a:t>
            </a:r>
          </a:p>
          <a:p>
            <a:endParaRPr lang="es-E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[997]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Imagen 16" descr="Screen Shot 2019-02-03 at 18.10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56" y="5606790"/>
            <a:ext cx="343628" cy="584168"/>
          </a:xfrm>
          <a:prstGeom prst="rect">
            <a:avLst/>
          </a:prstGeom>
        </p:spPr>
      </p:pic>
      <p:pic>
        <p:nvPicPr>
          <p:cNvPr id="18" name="Imagen 17" descr="Screen Shot 2019-02-03 at 18.10.2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156" y="6130764"/>
            <a:ext cx="343628" cy="56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64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913852" y="4875865"/>
            <a:ext cx="2616500" cy="1375642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4437529" y="4875865"/>
            <a:ext cx="476324" cy="517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3267170" y="5274237"/>
            <a:ext cx="1215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External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sum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83973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913851" y="2545041"/>
            <a:ext cx="4230147" cy="2330824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4437529" y="4875865"/>
            <a:ext cx="476324" cy="517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565719" y="5289180"/>
            <a:ext cx="203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Memoized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internal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sum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40619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913851" y="2545041"/>
            <a:ext cx="4230147" cy="2330824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4437529" y="4875865"/>
            <a:ext cx="476324" cy="517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565719" y="5289180"/>
            <a:ext cx="203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Memoized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internal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sum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423647" y="2823881"/>
            <a:ext cx="3720351" cy="657413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956950" y="3481294"/>
            <a:ext cx="11221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Memoized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part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74812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913851" y="2545041"/>
            <a:ext cx="4230147" cy="2330824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de flecha 3"/>
          <p:cNvCxnSpPr/>
          <p:nvPr/>
        </p:nvCxnSpPr>
        <p:spPr>
          <a:xfrm flipH="1">
            <a:off x="4437529" y="4875865"/>
            <a:ext cx="476324" cy="5179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2565719" y="5289180"/>
            <a:ext cx="203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Memoized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internal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sum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5214470" y="3466353"/>
            <a:ext cx="3720351" cy="1270000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927068" y="3481294"/>
            <a:ext cx="937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Normal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part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44230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758074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69499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Normal function for double sum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969499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function for double sum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-16434" y="5423646"/>
            <a:ext cx="4722904" cy="1323439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smtClean="0">
                <a:solidFill>
                  <a:srgbClr val="FFFFFF"/>
                </a:solidFill>
                <a:latin typeface="Arial Narrow"/>
                <a:cs typeface="Arial Narrow"/>
              </a:rPr>
              <a:t>In my PC, for N=15000 the normal function takes 9 sec to print the result on screen. With the memoized function instead, the results appears immediately.</a:t>
            </a:r>
            <a:endParaRPr lang="en-GB" sz="200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79179"/>
            <a:ext cx="4230147" cy="483209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Consolas"/>
                <a:cs typeface="Consolas"/>
              </a:rPr>
              <a:t>memo </a:t>
            </a:r>
            <a:r>
              <a:rPr lang="en-US" sz="1400" dirty="0">
                <a:latin typeface="Consolas"/>
                <a:cs typeface="Consolas"/>
              </a:rPr>
              <a:t>← new  Vector(1000)</a:t>
            </a:r>
          </a:p>
          <a:p>
            <a:r>
              <a:rPr lang="da-DK" sz="1400" b="1" dirty="0">
                <a:latin typeface="Consolas"/>
                <a:cs typeface="Consolas"/>
              </a:rPr>
              <a:t>for</a:t>
            </a:r>
            <a:r>
              <a:rPr lang="da-DK" sz="1400" dirty="0">
                <a:latin typeface="Consolas"/>
                <a:cs typeface="Consolas"/>
              </a:rPr>
              <a:t>  0 ≤ i &lt; 1000 </a:t>
            </a:r>
            <a:r>
              <a:rPr lang="da-DK" sz="1400" b="1" dirty="0">
                <a:latin typeface="Consolas"/>
                <a:cs typeface="Consolas"/>
              </a:rPr>
              <a:t>do</a:t>
            </a:r>
          </a:p>
          <a:p>
            <a:r>
              <a:rPr lang="da-DK" sz="1400" dirty="0">
                <a:latin typeface="Consolas"/>
                <a:cs typeface="Consolas"/>
              </a:rPr>
              <a:t> </a:t>
            </a:r>
            <a:r>
              <a:rPr lang="da-DK" sz="1400" dirty="0" smtClean="0">
                <a:latin typeface="Consolas"/>
                <a:cs typeface="Consolas"/>
              </a:rPr>
              <a:t>memo </a:t>
            </a:r>
            <a:r>
              <a:rPr lang="da-DK" sz="1400" dirty="0">
                <a:latin typeface="Consolas"/>
                <a:cs typeface="Consolas"/>
              </a:rPr>
              <a:t>← −1</a:t>
            </a:r>
          </a:p>
          <a:p>
            <a:r>
              <a:rPr lang="da-DK" sz="1400" b="1" dirty="0">
                <a:latin typeface="Consolas"/>
                <a:cs typeface="Consolas"/>
              </a:rPr>
              <a:t>end for</a:t>
            </a:r>
          </a:p>
          <a:p>
            <a:endParaRPr lang="en-US" sz="1400" b="1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</a:t>
            </a:r>
            <a:r>
              <a:rPr lang="en-US" sz="1400" dirty="0" smtClean="0">
                <a:latin typeface="Consolas"/>
                <a:cs typeface="Consolas"/>
              </a:rPr>
              <a:t> sum2(x)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if</a:t>
            </a:r>
            <a:r>
              <a:rPr lang="en-US" sz="1400" dirty="0">
                <a:latin typeface="Consolas"/>
                <a:cs typeface="Consolas"/>
              </a:rPr>
              <a:t>(memo[x-1]!</a:t>
            </a:r>
            <a:r>
              <a:rPr lang="en-US" sz="1400" dirty="0" smtClean="0">
                <a:latin typeface="Consolas"/>
                <a:cs typeface="Consolas"/>
              </a:rPr>
              <a:t>=-1) </a:t>
            </a:r>
            <a:r>
              <a:rPr lang="en-US" sz="1400" b="1" dirty="0" smtClean="0">
                <a:latin typeface="Consolas"/>
                <a:cs typeface="Consolas"/>
              </a:rPr>
              <a:t>then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[x]=memo[x-1]+</a:t>
            </a:r>
            <a:r>
              <a:rPr lang="en-US" sz="1400" dirty="0" err="1" smtClean="0">
                <a:latin typeface="Consolas"/>
                <a:cs typeface="Consolas"/>
              </a:rPr>
              <a:t>x;return</a:t>
            </a:r>
            <a:r>
              <a:rPr lang="en-US" sz="1400" dirty="0" smtClean="0">
                <a:latin typeface="Consolas"/>
                <a:cs typeface="Consolas"/>
              </a:rPr>
              <a:t> </a:t>
            </a:r>
            <a:r>
              <a:rPr lang="en-US" sz="1400" dirty="0">
                <a:latin typeface="Consolas"/>
                <a:cs typeface="Consolas"/>
              </a:rPr>
              <a:t>memo[x] </a:t>
            </a:r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 smtClean="0">
                <a:latin typeface="Consolas"/>
                <a:cs typeface="Consolas"/>
              </a:rPr>
              <a:t>end if      </a:t>
            </a:r>
            <a:endParaRPr lang="en-US" sz="1400" b="1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f=0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</a:t>
            </a:r>
            <a:r>
              <a:rPr lang="en-US" sz="1400" dirty="0" smtClean="0">
                <a:latin typeface="Consolas"/>
                <a:cs typeface="Consolas"/>
              </a:rPr>
              <a:t>x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    f=</a:t>
            </a:r>
            <a:r>
              <a:rPr lang="en-US" sz="1400" dirty="0" err="1">
                <a:latin typeface="Consolas"/>
                <a:cs typeface="Consolas"/>
              </a:rPr>
              <a:t>f+i</a:t>
            </a:r>
            <a:endParaRPr lang="en-US" sz="1400" dirty="0">
              <a:latin typeface="Consolas"/>
              <a:cs typeface="Consolas"/>
            </a:endParaRP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dirty="0" smtClean="0">
                <a:latin typeface="Consolas"/>
                <a:cs typeface="Consolas"/>
              </a:rPr>
              <a:t>	   memo</a:t>
            </a:r>
            <a:r>
              <a:rPr lang="en-US" sz="1400" dirty="0">
                <a:latin typeface="Consolas"/>
                <a:cs typeface="Consolas"/>
              </a:rPr>
              <a:t>[x]=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r>
              <a:rPr lang="en-US" sz="1400" b="1" dirty="0" smtClean="0">
                <a:latin typeface="Consolas"/>
                <a:cs typeface="Consolas"/>
              </a:rPr>
              <a:t>	end </a:t>
            </a:r>
            <a:r>
              <a:rPr lang="en-US" sz="1400" b="1" dirty="0">
                <a:latin typeface="Consolas"/>
                <a:cs typeface="Consolas"/>
              </a:rPr>
              <a:t>for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f</a:t>
            </a:r>
          </a:p>
          <a:p>
            <a:endParaRPr lang="en-US" sz="1400" dirty="0" smtClean="0">
              <a:latin typeface="Consolas"/>
              <a:cs typeface="Consolas"/>
            </a:endParaRPr>
          </a:p>
          <a:p>
            <a:r>
              <a:rPr lang="en-US" sz="1400" b="1" dirty="0" smtClean="0">
                <a:latin typeface="Consolas"/>
                <a:cs typeface="Consolas"/>
              </a:rPr>
              <a:t>function </a:t>
            </a:r>
            <a:r>
              <a:rPr lang="en-US" sz="1400" dirty="0" err="1">
                <a:latin typeface="Consolas"/>
                <a:cs typeface="Consolas"/>
              </a:rPr>
              <a:t>doubleSum</a:t>
            </a:r>
            <a:r>
              <a:rPr lang="en-US" sz="1400" dirty="0">
                <a:latin typeface="Consolas"/>
                <a:cs typeface="Consolas"/>
              </a:rPr>
              <a:t>(N)</a:t>
            </a:r>
          </a:p>
          <a:p>
            <a:r>
              <a:rPr lang="en-US" sz="1400" b="1" dirty="0">
                <a:latin typeface="Consolas"/>
                <a:cs typeface="Consolas"/>
              </a:rPr>
              <a:t>    </a:t>
            </a:r>
            <a:r>
              <a:rPr lang="en-US" sz="1400" dirty="0">
                <a:latin typeface="Consolas"/>
                <a:cs typeface="Consolas"/>
              </a:rPr>
              <a:t>sum&lt;-0</a:t>
            </a:r>
          </a:p>
          <a:p>
            <a:r>
              <a:rPr lang="en-US" sz="1400" dirty="0">
                <a:latin typeface="Consolas"/>
                <a:cs typeface="Consolas"/>
              </a:rPr>
              <a:t>    </a:t>
            </a:r>
            <a:r>
              <a:rPr lang="en-US" sz="1400" b="1" dirty="0">
                <a:latin typeface="Consolas"/>
                <a:cs typeface="Consolas"/>
              </a:rPr>
              <a:t>for</a:t>
            </a:r>
            <a:r>
              <a:rPr lang="en-US" sz="1400" dirty="0">
                <a:latin typeface="Consolas"/>
                <a:cs typeface="Consolas"/>
              </a:rPr>
              <a:t> 1 ≤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 ≤ N </a:t>
            </a:r>
          </a:p>
          <a:p>
            <a:r>
              <a:rPr lang="en-US" sz="1400" dirty="0">
                <a:latin typeface="Consolas"/>
                <a:cs typeface="Consolas"/>
              </a:rPr>
              <a:t>        sum&lt;-sum+sum2(</a:t>
            </a:r>
            <a:r>
              <a:rPr lang="en-US" sz="1400" dirty="0" err="1">
                <a:latin typeface="Consolas"/>
                <a:cs typeface="Consolas"/>
              </a:rPr>
              <a:t>i</a:t>
            </a:r>
            <a:r>
              <a:rPr lang="en-US" sz="1400" dirty="0">
                <a:latin typeface="Consolas"/>
                <a:cs typeface="Consolas"/>
              </a:rPr>
              <a:t>)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end for</a:t>
            </a:r>
          </a:p>
          <a:p>
            <a:r>
              <a:rPr lang="en-US" sz="1400" dirty="0">
                <a:latin typeface="Consolas"/>
                <a:cs typeface="Consolas"/>
              </a:rPr>
              <a:t>	</a:t>
            </a:r>
            <a:r>
              <a:rPr lang="en-US" sz="1400" b="1" dirty="0">
                <a:latin typeface="Consolas"/>
                <a:cs typeface="Consolas"/>
              </a:rPr>
              <a:t>return</a:t>
            </a:r>
            <a:r>
              <a:rPr lang="en-US" sz="1400" dirty="0">
                <a:latin typeface="Consolas"/>
                <a:cs typeface="Consolas"/>
              </a:rPr>
              <a:t> </a:t>
            </a:r>
            <a:r>
              <a:rPr lang="en-US" sz="1400" dirty="0" smtClean="0">
                <a:latin typeface="Consolas"/>
                <a:cs typeface="Consolas"/>
              </a:rPr>
              <a:t>sum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492" y="1494120"/>
            <a:ext cx="3835894" cy="378565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nb-NO" sz="1600" dirty="0">
                <a:latin typeface="Consolas"/>
                <a:cs typeface="Consolas"/>
              </a:rPr>
              <a:t>=0</a:t>
            </a: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>
                <a:latin typeface="Consolas"/>
                <a:cs typeface="Consolas"/>
              </a:rPr>
              <a:t>for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en-US" sz="1600" dirty="0">
                <a:latin typeface="Consolas"/>
                <a:cs typeface="Consolas"/>
              </a:rPr>
              <a:t>1 ≤</a:t>
            </a:r>
            <a:r>
              <a:rPr lang="en-US" sz="1600" dirty="0" err="1">
                <a:latin typeface="Consolas"/>
                <a:cs typeface="Consolas"/>
              </a:rPr>
              <a:t>i</a:t>
            </a:r>
            <a:r>
              <a:rPr lang="en-US" sz="1600" dirty="0">
                <a:latin typeface="Consolas"/>
                <a:cs typeface="Consolas"/>
              </a:rPr>
              <a:t> ≤ </a:t>
            </a:r>
            <a:r>
              <a:rPr lang="en-US" sz="1600" dirty="0" smtClean="0">
                <a:latin typeface="Consolas"/>
                <a:cs typeface="Consolas"/>
              </a:rPr>
              <a:t>x </a:t>
            </a:r>
            <a:endParaRPr lang="en-US" sz="1600" dirty="0">
              <a:latin typeface="Consolas"/>
              <a:cs typeface="Consolas"/>
            </a:endParaRPr>
          </a:p>
          <a:p>
            <a:r>
              <a:rPr lang="nb-NO" sz="1600" dirty="0" smtClean="0">
                <a:latin typeface="Consolas"/>
                <a:cs typeface="Consolas"/>
              </a:rPr>
              <a:t>        </a:t>
            </a:r>
            <a:r>
              <a:rPr lang="nb-NO" sz="1600" dirty="0">
                <a:latin typeface="Consolas"/>
                <a:cs typeface="Consolas"/>
              </a:rPr>
              <a:t>f=</a:t>
            </a:r>
            <a:r>
              <a:rPr lang="nb-NO" sz="1600" dirty="0" err="1">
                <a:latin typeface="Consolas"/>
                <a:cs typeface="Consolas"/>
              </a:rPr>
              <a:t>f+</a:t>
            </a:r>
            <a:r>
              <a:rPr lang="nb-NO" sz="1600" dirty="0" err="1" smtClean="0">
                <a:latin typeface="Consolas"/>
                <a:cs typeface="Consolas"/>
              </a:rPr>
              <a:t>i</a:t>
            </a:r>
            <a:endParaRPr lang="nb-NO" sz="1600" dirty="0" smtClean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	</a:t>
            </a:r>
            <a:r>
              <a:rPr lang="nb-NO" sz="1600" b="1" dirty="0" smtClean="0">
                <a:latin typeface="Consolas"/>
                <a:cs typeface="Consolas"/>
              </a:rPr>
              <a:t>end for</a:t>
            </a:r>
            <a:endParaRPr lang="nb-NO" sz="1600" b="1" dirty="0">
              <a:latin typeface="Consolas"/>
              <a:cs typeface="Consolas"/>
            </a:endParaRPr>
          </a:p>
          <a:p>
            <a:r>
              <a:rPr lang="nb-NO" sz="1600" dirty="0">
                <a:latin typeface="Consolas"/>
                <a:cs typeface="Consolas"/>
              </a:rPr>
              <a:t>    </a:t>
            </a:r>
            <a:r>
              <a:rPr lang="nb-NO" sz="1600" b="1" dirty="0" err="1">
                <a:latin typeface="Consolas"/>
                <a:cs typeface="Consolas"/>
              </a:rPr>
              <a:t>return</a:t>
            </a:r>
            <a:r>
              <a:rPr lang="nb-NO" sz="1600" dirty="0">
                <a:latin typeface="Consolas"/>
                <a:cs typeface="Consolas"/>
              </a:rPr>
              <a:t> </a:t>
            </a:r>
            <a:r>
              <a:rPr lang="nb-NO" sz="1600" dirty="0" smtClean="0">
                <a:latin typeface="Consolas"/>
                <a:cs typeface="Consolas"/>
              </a:rPr>
              <a:t>f</a:t>
            </a:r>
            <a:r>
              <a:rPr lang="en-US" sz="1600" dirty="0" smtClean="0">
                <a:latin typeface="Consolas"/>
                <a:cs typeface="Consolas"/>
              </a:rPr>
              <a:t>    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703798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11" b="100000" l="6188" r="100000"/>
                    </a14:imgEffect>
                  </a14:imgLayer>
                </a14:imgProps>
              </a:ext>
            </a:extLst>
          </a:blip>
          <a:srcRect l="15046" t="12133" r="2474" b="7085"/>
          <a:stretch/>
        </p:blipFill>
        <p:spPr>
          <a:xfrm>
            <a:off x="1665111" y="826702"/>
            <a:ext cx="5531556" cy="596618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5663481" y="5616562"/>
            <a:ext cx="165645" cy="165657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6620445" y="5185216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6698535" y="5017090"/>
            <a:ext cx="392548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smtClean="0"/>
              <a:t>Ipswich</a:t>
            </a:r>
            <a:endParaRPr lang="es-ES" sz="1000" dirty="0"/>
          </a:p>
        </p:txBody>
      </p:sp>
      <p:sp>
        <p:nvSpPr>
          <p:cNvPr id="7" name="Elipse 6"/>
          <p:cNvSpPr/>
          <p:nvPr/>
        </p:nvSpPr>
        <p:spPr>
          <a:xfrm>
            <a:off x="5447685" y="5498844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/>
          <p:cNvCxnSpPr>
            <a:stCxn id="14" idx="2"/>
            <a:endCxn id="7" idx="5"/>
          </p:cNvCxnSpPr>
          <p:nvPr/>
        </p:nvCxnSpPr>
        <p:spPr>
          <a:xfrm flipH="1" flipV="1">
            <a:off x="5514339" y="5565502"/>
            <a:ext cx="149142" cy="13388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>
            <a:stCxn id="15" idx="3"/>
          </p:cNvCxnSpPr>
          <p:nvPr/>
        </p:nvCxnSpPr>
        <p:spPr>
          <a:xfrm flipH="1">
            <a:off x="5829126" y="5251874"/>
            <a:ext cx="802755" cy="4475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5509998" y="6405968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4851463" y="635504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5635187" y="6386554"/>
            <a:ext cx="44959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smtClean="0"/>
              <a:t>Brighton</a:t>
            </a:r>
            <a:endParaRPr lang="es-ES" sz="10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499189" y="5958995"/>
            <a:ext cx="320601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smtClean="0"/>
              <a:t>Dover</a:t>
            </a:r>
            <a:endParaRPr lang="es-ES" sz="1000" dirty="0"/>
          </a:p>
        </p:txBody>
      </p:sp>
      <p:sp>
        <p:nvSpPr>
          <p:cNvPr id="18" name="Elipse 17"/>
          <p:cNvSpPr/>
          <p:nvPr/>
        </p:nvSpPr>
        <p:spPr>
          <a:xfrm>
            <a:off x="6581400" y="619885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6520329" y="5648340"/>
            <a:ext cx="135153" cy="338554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600" b="1" dirty="0" smtClean="0"/>
              <a:t>N</a:t>
            </a:r>
            <a:endParaRPr lang="es-ES" sz="1600" b="1" dirty="0"/>
          </a:p>
        </p:txBody>
      </p:sp>
      <p:sp>
        <p:nvSpPr>
          <p:cNvPr id="12" name="Forma libre 11"/>
          <p:cNvSpPr/>
          <p:nvPr/>
        </p:nvSpPr>
        <p:spPr>
          <a:xfrm>
            <a:off x="5726585" y="5774328"/>
            <a:ext cx="859777" cy="457528"/>
          </a:xfrm>
          <a:custGeom>
            <a:avLst/>
            <a:gdLst>
              <a:gd name="connsiteX0" fmla="*/ 0 w 859777"/>
              <a:gd name="connsiteY0" fmla="*/ 0 h 457528"/>
              <a:gd name="connsiteX1" fmla="*/ 323402 w 859777"/>
              <a:gd name="connsiteY1" fmla="*/ 260318 h 457528"/>
              <a:gd name="connsiteX2" fmla="*/ 859777 w 859777"/>
              <a:gd name="connsiteY2" fmla="*/ 457528 h 45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777" h="457528">
                <a:moveTo>
                  <a:pt x="0" y="0"/>
                </a:moveTo>
                <a:cubicBezTo>
                  <a:pt x="90053" y="92031"/>
                  <a:pt x="180106" y="184063"/>
                  <a:pt x="323402" y="260318"/>
                </a:cubicBezTo>
                <a:cubicBezTo>
                  <a:pt x="466698" y="336573"/>
                  <a:pt x="859777" y="457528"/>
                  <a:pt x="859777" y="457528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6808695" y="4532997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6865871" y="424112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5751036" y="4458850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952212" y="4915331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4649922" y="6166168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4892054" y="5857236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936073" y="4072999"/>
            <a:ext cx="397545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err="1" smtClean="0"/>
              <a:t>Cromer</a:t>
            </a:r>
            <a:endParaRPr lang="es-ES" sz="1000" dirty="0"/>
          </a:p>
        </p:txBody>
      </p:sp>
      <p:cxnSp>
        <p:nvCxnSpPr>
          <p:cNvPr id="32" name="Conector recto 31"/>
          <p:cNvCxnSpPr>
            <a:stCxn id="26" idx="5"/>
            <a:endCxn id="25" idx="0"/>
          </p:cNvCxnSpPr>
          <p:nvPr/>
        </p:nvCxnSpPr>
        <p:spPr>
          <a:xfrm flipH="1">
            <a:off x="6847740" y="4307783"/>
            <a:ext cx="84785" cy="22521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25" idx="4"/>
            <a:endCxn id="15" idx="0"/>
          </p:cNvCxnSpPr>
          <p:nvPr/>
        </p:nvCxnSpPr>
        <p:spPr>
          <a:xfrm flipH="1">
            <a:off x="6659490" y="4611092"/>
            <a:ext cx="188250" cy="5741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2" idx="0"/>
            <a:endCxn id="17" idx="6"/>
          </p:cNvCxnSpPr>
          <p:nvPr/>
        </p:nvCxnSpPr>
        <p:spPr>
          <a:xfrm flipH="1">
            <a:off x="5592429" y="5774328"/>
            <a:ext cx="134156" cy="3783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>
            <a:stCxn id="17" idx="4"/>
            <a:endCxn id="19" idx="0"/>
          </p:cNvCxnSpPr>
          <p:nvPr/>
        </p:nvCxnSpPr>
        <p:spPr>
          <a:xfrm flipH="1">
            <a:off x="5549043" y="6191697"/>
            <a:ext cx="4341" cy="2142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5514339" y="6113602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9" name="Conector recto 48"/>
          <p:cNvCxnSpPr>
            <a:stCxn id="19" idx="2"/>
            <a:endCxn id="20" idx="6"/>
          </p:cNvCxnSpPr>
          <p:nvPr/>
        </p:nvCxnSpPr>
        <p:spPr>
          <a:xfrm flipH="1" flipV="1">
            <a:off x="4929553" y="6394093"/>
            <a:ext cx="580445" cy="509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20" idx="1"/>
            <a:endCxn id="29" idx="5"/>
          </p:cNvCxnSpPr>
          <p:nvPr/>
        </p:nvCxnSpPr>
        <p:spPr>
          <a:xfrm flipH="1" flipV="1">
            <a:off x="4716576" y="6232826"/>
            <a:ext cx="146323" cy="13365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14" idx="2"/>
            <a:endCxn id="30" idx="6"/>
          </p:cNvCxnSpPr>
          <p:nvPr/>
        </p:nvCxnSpPr>
        <p:spPr>
          <a:xfrm flipH="1">
            <a:off x="4970144" y="5699391"/>
            <a:ext cx="693337" cy="19689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0" idx="3"/>
            <a:endCxn id="29" idx="0"/>
          </p:cNvCxnSpPr>
          <p:nvPr/>
        </p:nvCxnSpPr>
        <p:spPr>
          <a:xfrm flipH="1">
            <a:off x="4688967" y="5923894"/>
            <a:ext cx="214523" cy="24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17" idx="1"/>
            <a:endCxn id="30" idx="4"/>
          </p:cNvCxnSpPr>
          <p:nvPr/>
        </p:nvCxnSpPr>
        <p:spPr>
          <a:xfrm flipH="1" flipV="1">
            <a:off x="4931099" y="5935331"/>
            <a:ext cx="594676" cy="1897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12" idx="2"/>
            <a:endCxn id="17" idx="6"/>
          </p:cNvCxnSpPr>
          <p:nvPr/>
        </p:nvCxnSpPr>
        <p:spPr>
          <a:xfrm flipH="1" flipV="1">
            <a:off x="5592429" y="6152650"/>
            <a:ext cx="993933" cy="792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12" idx="2"/>
            <a:endCxn id="19" idx="6"/>
          </p:cNvCxnSpPr>
          <p:nvPr/>
        </p:nvCxnSpPr>
        <p:spPr>
          <a:xfrm flipH="1">
            <a:off x="5588088" y="6231856"/>
            <a:ext cx="998274" cy="213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28" idx="4"/>
            <a:endCxn id="14" idx="0"/>
          </p:cNvCxnSpPr>
          <p:nvPr/>
        </p:nvCxnSpPr>
        <p:spPr>
          <a:xfrm flipH="1">
            <a:off x="5746304" y="4993426"/>
            <a:ext cx="244953" cy="6231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Elipse 88"/>
          <p:cNvSpPr/>
          <p:nvPr/>
        </p:nvSpPr>
        <p:spPr>
          <a:xfrm>
            <a:off x="5284571" y="5602601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Elipse 89"/>
          <p:cNvSpPr/>
          <p:nvPr/>
        </p:nvSpPr>
        <p:spPr>
          <a:xfrm>
            <a:off x="3983503" y="5354004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Elipse 90"/>
          <p:cNvSpPr/>
          <p:nvPr/>
        </p:nvSpPr>
        <p:spPr>
          <a:xfrm>
            <a:off x="4903490" y="5277077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Elipse 92"/>
          <p:cNvSpPr/>
          <p:nvPr/>
        </p:nvSpPr>
        <p:spPr>
          <a:xfrm>
            <a:off x="3180747" y="6154731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4" name="Conector recto 93"/>
          <p:cNvCxnSpPr>
            <a:stCxn id="14" idx="2"/>
            <a:endCxn id="89" idx="5"/>
          </p:cNvCxnSpPr>
          <p:nvPr/>
        </p:nvCxnSpPr>
        <p:spPr>
          <a:xfrm flipH="1" flipV="1">
            <a:off x="5351225" y="5669259"/>
            <a:ext cx="312256" cy="301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>
            <a:stCxn id="89" idx="1"/>
          </p:cNvCxnSpPr>
          <p:nvPr/>
        </p:nvCxnSpPr>
        <p:spPr>
          <a:xfrm flipH="1" flipV="1">
            <a:off x="4981581" y="5354005"/>
            <a:ext cx="314426" cy="2600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7" idx="5"/>
          </p:cNvCxnSpPr>
          <p:nvPr/>
        </p:nvCxnSpPr>
        <p:spPr>
          <a:xfrm flipH="1">
            <a:off x="5362661" y="5565502"/>
            <a:ext cx="151678" cy="9231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>
            <a:stCxn id="90" idx="5"/>
            <a:endCxn id="113" idx="1"/>
          </p:cNvCxnSpPr>
          <p:nvPr/>
        </p:nvCxnSpPr>
        <p:spPr>
          <a:xfrm>
            <a:off x="4050157" y="5420662"/>
            <a:ext cx="48333" cy="8326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>
            <a:endCxn id="89" idx="2"/>
          </p:cNvCxnSpPr>
          <p:nvPr/>
        </p:nvCxnSpPr>
        <p:spPr>
          <a:xfrm>
            <a:off x="4061593" y="5432099"/>
            <a:ext cx="1222978" cy="2095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Elipse 112"/>
          <p:cNvSpPr/>
          <p:nvPr/>
        </p:nvSpPr>
        <p:spPr>
          <a:xfrm>
            <a:off x="4087054" y="5492494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90" idx="4"/>
            <a:endCxn id="93" idx="0"/>
          </p:cNvCxnSpPr>
          <p:nvPr/>
        </p:nvCxnSpPr>
        <p:spPr>
          <a:xfrm flipH="1">
            <a:off x="3219792" y="5432099"/>
            <a:ext cx="802756" cy="7226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Elipse 120"/>
          <p:cNvSpPr/>
          <p:nvPr/>
        </p:nvSpPr>
        <p:spPr>
          <a:xfrm>
            <a:off x="4620318" y="438075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Elipse 121"/>
          <p:cNvSpPr/>
          <p:nvPr/>
        </p:nvSpPr>
        <p:spPr>
          <a:xfrm>
            <a:off x="5217917" y="3939126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3" name="Conector recto 122"/>
          <p:cNvCxnSpPr>
            <a:stCxn id="122" idx="5"/>
            <a:endCxn id="27" idx="2"/>
          </p:cNvCxnSpPr>
          <p:nvPr/>
        </p:nvCxnSpPr>
        <p:spPr>
          <a:xfrm>
            <a:off x="5284571" y="4005784"/>
            <a:ext cx="466465" cy="49211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>
            <a:stCxn id="27" idx="4"/>
            <a:endCxn id="28" idx="1"/>
          </p:cNvCxnSpPr>
          <p:nvPr/>
        </p:nvCxnSpPr>
        <p:spPr>
          <a:xfrm>
            <a:off x="5790081" y="4536945"/>
            <a:ext cx="173567" cy="3898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/>
          <p:cNvCxnSpPr>
            <a:stCxn id="28" idx="6"/>
            <a:endCxn id="25" idx="2"/>
          </p:cNvCxnSpPr>
          <p:nvPr/>
        </p:nvCxnSpPr>
        <p:spPr>
          <a:xfrm flipV="1">
            <a:off x="6030302" y="4572045"/>
            <a:ext cx="778393" cy="3823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>
            <a:stCxn id="121" idx="4"/>
            <a:endCxn id="7" idx="0"/>
          </p:cNvCxnSpPr>
          <p:nvPr/>
        </p:nvCxnSpPr>
        <p:spPr>
          <a:xfrm>
            <a:off x="4659363" y="4458850"/>
            <a:ext cx="827367" cy="10399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Elipse 135"/>
          <p:cNvSpPr/>
          <p:nvPr/>
        </p:nvSpPr>
        <p:spPr>
          <a:xfrm>
            <a:off x="4581273" y="325752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Elipse 136"/>
          <p:cNvSpPr/>
          <p:nvPr/>
        </p:nvSpPr>
        <p:spPr>
          <a:xfrm>
            <a:off x="5111393" y="2945538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8" name="Conector recto 137"/>
          <p:cNvCxnSpPr>
            <a:stCxn id="137" idx="5"/>
            <a:endCxn id="122" idx="0"/>
          </p:cNvCxnSpPr>
          <p:nvPr/>
        </p:nvCxnSpPr>
        <p:spPr>
          <a:xfrm>
            <a:off x="5178047" y="3012196"/>
            <a:ext cx="78915" cy="926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37" idx="3"/>
            <a:endCxn id="136" idx="6"/>
          </p:cNvCxnSpPr>
          <p:nvPr/>
        </p:nvCxnSpPr>
        <p:spPr>
          <a:xfrm flipH="1">
            <a:off x="4659363" y="3012196"/>
            <a:ext cx="463466" cy="28437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136" idx="4"/>
            <a:endCxn id="121" idx="7"/>
          </p:cNvCxnSpPr>
          <p:nvPr/>
        </p:nvCxnSpPr>
        <p:spPr>
          <a:xfrm>
            <a:off x="4620318" y="3335620"/>
            <a:ext cx="66654" cy="10565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>
            <a:stCxn id="91" idx="3"/>
            <a:endCxn id="90" idx="6"/>
          </p:cNvCxnSpPr>
          <p:nvPr/>
        </p:nvCxnSpPr>
        <p:spPr>
          <a:xfrm flipH="1">
            <a:off x="4061593" y="5343735"/>
            <a:ext cx="853333" cy="493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35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Screen Shot 2019-01-30 at 12.34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894" y="937366"/>
            <a:ext cx="1168400" cy="1219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small practical example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4" y="909735"/>
            <a:ext cx="3852328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Arial Narrow"/>
                <a:cs typeface="Arial Narrow"/>
              </a:rPr>
              <a:t>Recursive function</a:t>
            </a:r>
          </a:p>
        </p:txBody>
      </p:sp>
      <p:sp>
        <p:nvSpPr>
          <p:cNvPr id="40" name="CuadroTexto 39"/>
          <p:cNvSpPr txBox="1"/>
          <p:nvPr/>
        </p:nvSpPr>
        <p:spPr>
          <a:xfrm>
            <a:off x="4913853" y="879853"/>
            <a:ext cx="4230147" cy="46166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2400" dirty="0" err="1" smtClean="0">
                <a:latin typeface="Arial Narrow"/>
                <a:cs typeface="Arial Narrow"/>
              </a:rPr>
              <a:t>Memoized</a:t>
            </a:r>
            <a:r>
              <a:rPr lang="en-GB" sz="2400" dirty="0" smtClean="0">
                <a:latin typeface="Arial Narrow"/>
                <a:cs typeface="Arial Narrow"/>
              </a:rPr>
              <a:t> recursive function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0" y="5080000"/>
            <a:ext cx="4648198" cy="1323439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solidFill>
                  <a:srgbClr val="FFFFFF"/>
                </a:solidFill>
                <a:latin typeface="Arial Narrow"/>
                <a:cs typeface="Arial Narrow"/>
              </a:rPr>
              <a:t>In my PC, for N=15000 the no </a:t>
            </a:r>
            <a:r>
              <a:rPr lang="en-GB" sz="20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memoized</a:t>
            </a:r>
            <a:r>
              <a:rPr lang="en-GB" sz="2000" dirty="0" smtClean="0">
                <a:solidFill>
                  <a:srgbClr val="FFFFFF"/>
                </a:solidFill>
                <a:latin typeface="Arial Narrow"/>
                <a:cs typeface="Arial Narrow"/>
              </a:rPr>
              <a:t> recursive function does not work (exceeds max recursion depth). With the </a:t>
            </a:r>
            <a:r>
              <a:rPr lang="en-GB" sz="2000" dirty="0" err="1" smtClean="0">
                <a:solidFill>
                  <a:srgbClr val="FFFFFF"/>
                </a:solidFill>
                <a:latin typeface="Arial Narrow"/>
                <a:cs typeface="Arial Narrow"/>
              </a:rPr>
              <a:t>memoized</a:t>
            </a:r>
            <a:r>
              <a:rPr lang="en-GB" sz="2000" dirty="0" smtClean="0">
                <a:solidFill>
                  <a:srgbClr val="FFFFFF"/>
                </a:solidFill>
                <a:latin typeface="Arial Narrow"/>
                <a:cs typeface="Arial Narrow"/>
              </a:rPr>
              <a:t> function instead, the results appears immediately.</a:t>
            </a:r>
            <a:endParaRPr lang="en-GB" sz="2000" dirty="0">
              <a:solidFill>
                <a:srgbClr val="FFFFFF"/>
              </a:solidFill>
              <a:latin typeface="Arial Narrow"/>
              <a:cs typeface="Arial Narrow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4913852" y="1404474"/>
            <a:ext cx="4230147" cy="540147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Consolas"/>
                <a:cs typeface="Consolas"/>
              </a:rPr>
              <a:t>memo ← new  Vector(1000)</a:t>
            </a:r>
          </a:p>
          <a:p>
            <a:r>
              <a:rPr lang="da-DK" sz="1500" b="1" dirty="0">
                <a:latin typeface="Consolas"/>
                <a:cs typeface="Consolas"/>
              </a:rPr>
              <a:t>for</a:t>
            </a:r>
            <a:r>
              <a:rPr lang="da-DK" sz="1500" dirty="0">
                <a:latin typeface="Consolas"/>
                <a:cs typeface="Consolas"/>
              </a:rPr>
              <a:t>  0 ≤ i &lt; 1000 </a:t>
            </a:r>
            <a:r>
              <a:rPr lang="da-DK" sz="1500" b="1" dirty="0">
                <a:latin typeface="Consolas"/>
                <a:cs typeface="Consolas"/>
              </a:rPr>
              <a:t>do</a:t>
            </a:r>
          </a:p>
          <a:p>
            <a:r>
              <a:rPr lang="da-DK" sz="1500" dirty="0">
                <a:latin typeface="Consolas"/>
                <a:cs typeface="Consolas"/>
              </a:rPr>
              <a:t> memo ← −1</a:t>
            </a:r>
          </a:p>
          <a:p>
            <a:r>
              <a:rPr lang="da-DK" sz="1500" b="1" dirty="0">
                <a:latin typeface="Consolas"/>
                <a:cs typeface="Consolas"/>
              </a:rPr>
              <a:t>end for</a:t>
            </a:r>
          </a:p>
          <a:p>
            <a:endParaRPr lang="en-US" sz="1500" b="1" dirty="0" smtClean="0">
              <a:latin typeface="Consolas"/>
              <a:cs typeface="Consolas"/>
            </a:endParaRPr>
          </a:p>
          <a:p>
            <a:r>
              <a:rPr lang="en-US" sz="1500" b="1" dirty="0" smtClean="0">
                <a:latin typeface="Consolas"/>
                <a:cs typeface="Consolas"/>
              </a:rPr>
              <a:t>function </a:t>
            </a:r>
            <a:r>
              <a:rPr lang="en-US" sz="1500" b="1" dirty="0">
                <a:latin typeface="Consolas"/>
                <a:cs typeface="Consolas"/>
              </a:rPr>
              <a:t>sum2(x</a:t>
            </a:r>
            <a:r>
              <a:rPr lang="en-US" sz="1500" b="1" dirty="0" smtClean="0">
                <a:latin typeface="Consolas"/>
                <a:cs typeface="Consolas"/>
              </a:rPr>
              <a:t>)</a:t>
            </a:r>
            <a:endParaRPr lang="en-US" sz="1500" b="1" dirty="0">
              <a:latin typeface="Consolas"/>
              <a:cs typeface="Consolas"/>
            </a:endParaRPr>
          </a:p>
          <a:p>
            <a:r>
              <a:rPr lang="en-US" sz="1500" dirty="0">
                <a:latin typeface="Consolas"/>
                <a:cs typeface="Consolas"/>
              </a:rPr>
              <a:t>    </a:t>
            </a:r>
            <a:r>
              <a:rPr lang="is-IS" sz="1500" b="1" dirty="0">
                <a:latin typeface="Consolas"/>
                <a:cs typeface="Consolas"/>
              </a:rPr>
              <a:t>if</a:t>
            </a:r>
            <a:r>
              <a:rPr lang="is-IS" sz="1500" dirty="0">
                <a:latin typeface="Consolas"/>
                <a:cs typeface="Consolas"/>
              </a:rPr>
              <a:t>(memo[x]!=0</a:t>
            </a:r>
            <a:r>
              <a:rPr lang="is-IS" sz="1500" dirty="0" smtClean="0">
                <a:latin typeface="Consolas"/>
                <a:cs typeface="Consolas"/>
              </a:rPr>
              <a:t>)</a:t>
            </a:r>
            <a:r>
              <a:rPr lang="is-IS" sz="1500" b="1" dirty="0" smtClean="0">
                <a:latin typeface="Consolas"/>
                <a:cs typeface="Consolas"/>
              </a:rPr>
              <a:t>then</a:t>
            </a:r>
            <a:endParaRPr lang="is-IS" sz="1500" b="1" dirty="0">
              <a:latin typeface="Consolas"/>
              <a:cs typeface="Consolas"/>
            </a:endParaRPr>
          </a:p>
          <a:p>
            <a:r>
              <a:rPr lang="is-IS" sz="1500" dirty="0">
                <a:latin typeface="Consolas"/>
                <a:cs typeface="Consolas"/>
              </a:rPr>
              <a:t>        return memo[x</a:t>
            </a:r>
            <a:r>
              <a:rPr lang="is-IS" sz="1500" dirty="0" smtClean="0">
                <a:latin typeface="Consolas"/>
                <a:cs typeface="Consolas"/>
              </a:rPr>
              <a:t>]</a:t>
            </a:r>
          </a:p>
          <a:p>
            <a:r>
              <a:rPr lang="is-IS" sz="1500" b="1" dirty="0">
                <a:latin typeface="Consolas"/>
                <a:cs typeface="Consolas"/>
              </a:rPr>
              <a:t>	</a:t>
            </a:r>
            <a:r>
              <a:rPr lang="is-IS" sz="1500" b="1" dirty="0" smtClean="0">
                <a:latin typeface="Consolas"/>
                <a:cs typeface="Consolas"/>
              </a:rPr>
              <a:t>end if</a:t>
            </a:r>
            <a:endParaRPr lang="is-IS" sz="1500" b="1" dirty="0">
              <a:latin typeface="Consolas"/>
              <a:cs typeface="Consolas"/>
            </a:endParaRPr>
          </a:p>
          <a:p>
            <a:r>
              <a:rPr lang="is-IS" sz="1500" dirty="0">
                <a:latin typeface="Consolas"/>
                <a:cs typeface="Consolas"/>
              </a:rPr>
              <a:t>    </a:t>
            </a:r>
            <a:r>
              <a:rPr lang="is-IS" sz="1500" b="1" dirty="0">
                <a:latin typeface="Consolas"/>
                <a:cs typeface="Consolas"/>
              </a:rPr>
              <a:t>if</a:t>
            </a:r>
            <a:r>
              <a:rPr lang="is-IS" sz="1500" dirty="0">
                <a:latin typeface="Consolas"/>
                <a:cs typeface="Consolas"/>
              </a:rPr>
              <a:t>(x==1</a:t>
            </a:r>
            <a:r>
              <a:rPr lang="is-IS" sz="1500" dirty="0" smtClean="0">
                <a:latin typeface="Consolas"/>
                <a:cs typeface="Consolas"/>
              </a:rPr>
              <a:t>) </a:t>
            </a:r>
            <a:r>
              <a:rPr lang="is-IS" sz="1500" b="1" dirty="0" smtClean="0">
                <a:latin typeface="Consolas"/>
                <a:cs typeface="Consolas"/>
              </a:rPr>
              <a:t>then</a:t>
            </a:r>
            <a:endParaRPr lang="is-IS" sz="1500" b="1" dirty="0">
              <a:latin typeface="Consolas"/>
              <a:cs typeface="Consolas"/>
            </a:endParaRPr>
          </a:p>
          <a:p>
            <a:r>
              <a:rPr lang="is-IS" sz="1500" dirty="0">
                <a:latin typeface="Consolas"/>
                <a:cs typeface="Consolas"/>
              </a:rPr>
              <a:t>        memo[x]=1</a:t>
            </a:r>
          </a:p>
          <a:p>
            <a:r>
              <a:rPr lang="is-IS" sz="1500" dirty="0">
                <a:latin typeface="Consolas"/>
                <a:cs typeface="Consolas"/>
              </a:rPr>
              <a:t>        return memo[x</a:t>
            </a:r>
            <a:r>
              <a:rPr lang="is-IS" sz="1500" dirty="0" smtClean="0">
                <a:latin typeface="Consolas"/>
                <a:cs typeface="Consolas"/>
              </a:rPr>
              <a:t>]</a:t>
            </a:r>
          </a:p>
          <a:p>
            <a:r>
              <a:rPr lang="is-IS" sz="1500" dirty="0">
                <a:latin typeface="Consolas"/>
                <a:cs typeface="Consolas"/>
              </a:rPr>
              <a:t>	</a:t>
            </a:r>
            <a:r>
              <a:rPr lang="is-IS" sz="1500" b="1" dirty="0" smtClean="0">
                <a:latin typeface="Consolas"/>
                <a:cs typeface="Consolas"/>
              </a:rPr>
              <a:t>end if</a:t>
            </a:r>
            <a:endParaRPr lang="is-IS" sz="1500" b="1" dirty="0">
              <a:latin typeface="Consolas"/>
              <a:cs typeface="Consolas"/>
            </a:endParaRPr>
          </a:p>
          <a:p>
            <a:r>
              <a:rPr lang="is-IS" sz="1500" dirty="0">
                <a:latin typeface="Consolas"/>
                <a:cs typeface="Consolas"/>
              </a:rPr>
              <a:t>    memo[x]=x+sum2(x-1)</a:t>
            </a:r>
          </a:p>
          <a:p>
            <a:r>
              <a:rPr lang="is-IS" sz="1500" dirty="0">
                <a:latin typeface="Consolas"/>
                <a:cs typeface="Consolas"/>
              </a:rPr>
              <a:t>    </a:t>
            </a:r>
            <a:r>
              <a:rPr lang="is-IS" sz="1500" b="1" dirty="0">
                <a:latin typeface="Consolas"/>
                <a:cs typeface="Consolas"/>
              </a:rPr>
              <a:t>return</a:t>
            </a:r>
            <a:r>
              <a:rPr lang="is-IS" sz="1500" dirty="0">
                <a:latin typeface="Consolas"/>
                <a:cs typeface="Consolas"/>
              </a:rPr>
              <a:t> memo[x</a:t>
            </a:r>
            <a:r>
              <a:rPr lang="is-IS" sz="1500" dirty="0" smtClean="0">
                <a:latin typeface="Consolas"/>
                <a:cs typeface="Consolas"/>
              </a:rPr>
              <a:t>]</a:t>
            </a:r>
          </a:p>
          <a:p>
            <a:r>
              <a:rPr lang="es-ES" sz="1500" b="1" dirty="0">
                <a:latin typeface="Consolas"/>
                <a:cs typeface="Consolas"/>
              </a:rPr>
              <a:t>e</a:t>
            </a:r>
            <a:r>
              <a:rPr lang="is-IS" sz="1500" b="1" dirty="0" smtClean="0">
                <a:latin typeface="Consolas"/>
                <a:cs typeface="Consolas"/>
              </a:rPr>
              <a:t>nd funtion</a:t>
            </a:r>
          </a:p>
          <a:p>
            <a:endParaRPr lang="is-IS" sz="1500" dirty="0">
              <a:solidFill>
                <a:srgbClr val="FF0000"/>
              </a:solidFill>
              <a:latin typeface="Consolas"/>
              <a:cs typeface="Consolas"/>
            </a:endParaRPr>
          </a:p>
          <a:p>
            <a:r>
              <a:rPr lang="en-US" sz="1500" b="1" dirty="0">
                <a:latin typeface="Consolas"/>
                <a:cs typeface="Consolas"/>
              </a:rPr>
              <a:t>function </a:t>
            </a:r>
            <a:r>
              <a:rPr lang="en-US" sz="1500" b="1" dirty="0" err="1">
                <a:latin typeface="Consolas"/>
                <a:cs typeface="Consolas"/>
              </a:rPr>
              <a:t>doubleSum</a:t>
            </a:r>
            <a:r>
              <a:rPr lang="en-US" sz="1500" b="1" dirty="0">
                <a:latin typeface="Consolas"/>
                <a:cs typeface="Consolas"/>
              </a:rPr>
              <a:t>(N)</a:t>
            </a:r>
          </a:p>
          <a:p>
            <a:r>
              <a:rPr lang="en-US" sz="1500" dirty="0">
                <a:latin typeface="Consolas"/>
                <a:cs typeface="Consolas"/>
              </a:rPr>
              <a:t>    sum&lt;-0</a:t>
            </a:r>
          </a:p>
          <a:p>
            <a:r>
              <a:rPr lang="en-US" sz="1500" dirty="0">
                <a:latin typeface="Consolas"/>
                <a:cs typeface="Consolas"/>
              </a:rPr>
              <a:t>    </a:t>
            </a:r>
            <a:r>
              <a:rPr lang="en-US" sz="1500" b="1" dirty="0">
                <a:latin typeface="Consolas"/>
                <a:cs typeface="Consolas"/>
              </a:rPr>
              <a:t>for</a:t>
            </a:r>
            <a:r>
              <a:rPr lang="en-US" sz="1500" dirty="0">
                <a:latin typeface="Consolas"/>
                <a:cs typeface="Consolas"/>
              </a:rPr>
              <a:t> 1 ≤</a:t>
            </a:r>
            <a:r>
              <a:rPr lang="en-US" sz="1500" dirty="0" err="1">
                <a:latin typeface="Consolas"/>
                <a:cs typeface="Consolas"/>
              </a:rPr>
              <a:t>i</a:t>
            </a:r>
            <a:r>
              <a:rPr lang="en-US" sz="1500" dirty="0">
                <a:latin typeface="Consolas"/>
                <a:cs typeface="Consolas"/>
              </a:rPr>
              <a:t> ≤ N </a:t>
            </a:r>
          </a:p>
          <a:p>
            <a:r>
              <a:rPr lang="en-US" sz="1500" dirty="0">
                <a:latin typeface="Consolas"/>
                <a:cs typeface="Consolas"/>
              </a:rPr>
              <a:t>        sum&lt;-sum+sum2(</a:t>
            </a:r>
            <a:r>
              <a:rPr lang="en-US" sz="1500" dirty="0" err="1">
                <a:latin typeface="Consolas"/>
                <a:cs typeface="Consolas"/>
              </a:rPr>
              <a:t>i</a:t>
            </a:r>
            <a:r>
              <a:rPr lang="en-US" sz="1500" dirty="0">
                <a:latin typeface="Consolas"/>
                <a:cs typeface="Consolas"/>
              </a:rPr>
              <a:t>)</a:t>
            </a:r>
          </a:p>
          <a:p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b="1" dirty="0">
                <a:latin typeface="Consolas"/>
                <a:cs typeface="Consolas"/>
              </a:rPr>
              <a:t>end for</a:t>
            </a:r>
          </a:p>
          <a:p>
            <a:r>
              <a:rPr lang="en-US" sz="1500" dirty="0">
                <a:latin typeface="Consolas"/>
                <a:cs typeface="Consolas"/>
              </a:rPr>
              <a:t>	</a:t>
            </a:r>
            <a:r>
              <a:rPr lang="en-US" sz="1500" b="1" dirty="0">
                <a:latin typeface="Consolas"/>
                <a:cs typeface="Consolas"/>
              </a:rPr>
              <a:t>return</a:t>
            </a:r>
            <a:r>
              <a:rPr lang="en-US" sz="1500" dirty="0">
                <a:latin typeface="Consolas"/>
                <a:cs typeface="Consolas"/>
              </a:rPr>
              <a:t> </a:t>
            </a:r>
            <a:r>
              <a:rPr lang="en-US" sz="1500" dirty="0" smtClean="0">
                <a:latin typeface="Consolas"/>
                <a:cs typeface="Consolas"/>
              </a:rPr>
              <a:t>sum</a:t>
            </a:r>
            <a:endParaRPr lang="en-US" sz="1500" dirty="0">
              <a:latin typeface="Consolas"/>
              <a:cs typeface="Consolas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492" y="1494120"/>
            <a:ext cx="3835894" cy="329320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onsolas"/>
                <a:cs typeface="Consolas"/>
              </a:rPr>
              <a:t>f</a:t>
            </a:r>
            <a:r>
              <a:rPr lang="en-US" sz="1600" b="1" dirty="0" smtClean="0">
                <a:latin typeface="Consolas"/>
                <a:cs typeface="Consolas"/>
              </a:rPr>
              <a:t>unction </a:t>
            </a:r>
            <a:r>
              <a:rPr lang="en-US" sz="1600" dirty="0" smtClean="0">
                <a:latin typeface="Consolas"/>
                <a:cs typeface="Consolas"/>
              </a:rPr>
              <a:t>sum2(</a:t>
            </a:r>
            <a:r>
              <a:rPr lang="en-US" sz="1600" dirty="0">
                <a:latin typeface="Consolas"/>
                <a:cs typeface="Consolas"/>
              </a:rPr>
              <a:t>x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 </a:t>
            </a:r>
            <a:r>
              <a:rPr lang="en-US" sz="1600" dirty="0" smtClean="0">
                <a:latin typeface="Consolas"/>
                <a:cs typeface="Consolas"/>
              </a:rPr>
              <a:t>if x</a:t>
            </a:r>
            <a:r>
              <a:rPr lang="en-US" sz="1600" dirty="0">
                <a:latin typeface="Consolas"/>
                <a:cs typeface="Consolas"/>
              </a:rPr>
              <a:t>==</a:t>
            </a:r>
            <a:r>
              <a:rPr lang="en-US" sz="1600" dirty="0" smtClean="0">
                <a:latin typeface="Consolas"/>
                <a:cs typeface="Consolas"/>
              </a:rPr>
              <a:t>1 then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       return 1</a:t>
            </a:r>
          </a:p>
          <a:p>
            <a:r>
              <a:rPr lang="en-US" sz="1600" dirty="0">
                <a:latin typeface="Consolas"/>
                <a:cs typeface="Consolas"/>
              </a:rPr>
              <a:t>    return x+sum2(x-1)    </a:t>
            </a:r>
            <a:endParaRPr lang="en-US" sz="1600" dirty="0" smtClean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dirty="0" smtClean="0">
              <a:latin typeface="Consolas"/>
              <a:cs typeface="Consolas"/>
            </a:endParaRPr>
          </a:p>
          <a:p>
            <a:endParaRPr lang="en-US" sz="1600" dirty="0">
              <a:latin typeface="Consolas"/>
              <a:cs typeface="Consolas"/>
            </a:endParaRPr>
          </a:p>
          <a:p>
            <a:r>
              <a:rPr lang="en-US" sz="1600" b="1" dirty="0">
                <a:latin typeface="Consolas"/>
                <a:cs typeface="Consolas"/>
              </a:rPr>
              <a:t>function </a:t>
            </a:r>
            <a:r>
              <a:rPr lang="en-US" sz="1600" b="1" dirty="0" err="1">
                <a:latin typeface="Consolas"/>
                <a:cs typeface="Consolas"/>
              </a:rPr>
              <a:t>doubleSum</a:t>
            </a:r>
            <a:r>
              <a:rPr lang="en-US" sz="1600" b="1" dirty="0">
                <a:latin typeface="Consolas"/>
                <a:cs typeface="Consolas"/>
              </a:rPr>
              <a:t>(N)</a:t>
            </a:r>
          </a:p>
          <a:p>
            <a:r>
              <a:rPr lang="en-US" sz="1600" dirty="0">
                <a:latin typeface="Consolas"/>
                <a:cs typeface="Consolas"/>
              </a:rPr>
              <a:t>    </a:t>
            </a:r>
            <a:r>
              <a:rPr lang="en-US" sz="1600" dirty="0" smtClean="0">
                <a:latin typeface="Consolas"/>
                <a:cs typeface="Consolas"/>
              </a:rPr>
              <a:t>sum&lt;-0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</a:t>
            </a:r>
            <a:r>
              <a:rPr lang="en-US" sz="1600" b="1" dirty="0" smtClean="0">
                <a:latin typeface="Consolas"/>
                <a:cs typeface="Consolas"/>
              </a:rPr>
              <a:t>for</a:t>
            </a:r>
            <a:r>
              <a:rPr lang="en-US" sz="1600" dirty="0" smtClean="0">
                <a:latin typeface="Consolas"/>
                <a:cs typeface="Consolas"/>
              </a:rPr>
              <a:t> 1 ≤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 ≤ N </a:t>
            </a:r>
          </a:p>
          <a:p>
            <a:r>
              <a:rPr lang="en-US" sz="1600" dirty="0" smtClean="0">
                <a:latin typeface="Consolas"/>
                <a:cs typeface="Consolas"/>
              </a:rPr>
              <a:t>        sum&lt;-sum+sum2(</a:t>
            </a:r>
            <a:r>
              <a:rPr lang="en-US" sz="1600" dirty="0" err="1" smtClean="0">
                <a:latin typeface="Consolas"/>
                <a:cs typeface="Consolas"/>
              </a:rPr>
              <a:t>i</a:t>
            </a:r>
            <a:r>
              <a:rPr lang="en-US" sz="1600" dirty="0" smtClean="0">
                <a:latin typeface="Consolas"/>
                <a:cs typeface="Consolas"/>
              </a:rPr>
              <a:t>)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end for</a:t>
            </a:r>
          </a:p>
          <a:p>
            <a:r>
              <a:rPr lang="en-US" sz="1600" dirty="0" smtClean="0">
                <a:latin typeface="Consolas"/>
                <a:cs typeface="Consolas"/>
              </a:rPr>
              <a:t>	</a:t>
            </a:r>
            <a:r>
              <a:rPr lang="en-US" sz="1600" b="1" dirty="0" smtClean="0">
                <a:latin typeface="Consolas"/>
                <a:cs typeface="Consolas"/>
              </a:rPr>
              <a:t>return</a:t>
            </a:r>
            <a:r>
              <a:rPr lang="en-US" sz="1600" dirty="0" smtClean="0">
                <a:latin typeface="Consolas"/>
                <a:cs typeface="Consolas"/>
              </a:rPr>
              <a:t> sum</a:t>
            </a:r>
          </a:p>
          <a:p>
            <a:r>
              <a:rPr lang="en-US" sz="1600" b="1" dirty="0">
                <a:latin typeface="Consolas"/>
                <a:cs typeface="Consolas"/>
              </a:rPr>
              <a:t>e</a:t>
            </a:r>
            <a:r>
              <a:rPr lang="en-US" sz="1600" b="1" dirty="0" smtClean="0">
                <a:latin typeface="Consolas"/>
                <a:cs typeface="Consolas"/>
              </a:rPr>
              <a:t>nd function</a:t>
            </a:r>
            <a:endParaRPr lang="en-US" sz="16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257913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Typical examples of </a:t>
            </a:r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memoization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Factorial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6432" y="2280179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278096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1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6433" y="1866024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825999" y="2283060"/>
            <a:ext cx="4280814" cy="45243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new  Vector(1000)</a:t>
            </a:r>
          </a:p>
          <a:p>
            <a:r>
              <a:rPr lang="da-DK" b="1" dirty="0">
                <a:latin typeface="Consolas"/>
                <a:cs typeface="Consolas"/>
              </a:rPr>
              <a:t>for</a:t>
            </a:r>
            <a:r>
              <a:rPr lang="da-DK" dirty="0">
                <a:latin typeface="Consolas"/>
                <a:cs typeface="Consolas"/>
              </a:rPr>
              <a:t>  0 ≤ i &lt; 1000 </a:t>
            </a:r>
            <a:r>
              <a:rPr lang="da-DK" b="1" dirty="0">
                <a:latin typeface="Consolas"/>
                <a:cs typeface="Consolas"/>
              </a:rPr>
              <a:t>do</a:t>
            </a:r>
          </a:p>
          <a:p>
            <a:r>
              <a:rPr lang="da-DK" dirty="0">
                <a:latin typeface="Consolas"/>
                <a:cs typeface="Consolas"/>
              </a:rPr>
              <a:t>	</a:t>
            </a:r>
            <a:r>
              <a:rPr lang="da-DK" dirty="0" smtClean="0">
                <a:latin typeface="Consolas"/>
                <a:cs typeface="Consolas"/>
              </a:rPr>
              <a:t>M </a:t>
            </a:r>
            <a:r>
              <a:rPr lang="da-DK" dirty="0">
                <a:latin typeface="Consolas"/>
                <a:cs typeface="Consolas"/>
              </a:rPr>
              <a:t>← 0</a:t>
            </a:r>
          </a:p>
          <a:p>
            <a:r>
              <a:rPr lang="da-DK" b="1" dirty="0">
                <a:latin typeface="Consolas"/>
                <a:cs typeface="Consolas"/>
              </a:rPr>
              <a:t>end </a:t>
            </a:r>
            <a:r>
              <a:rPr lang="da-DK" b="1" dirty="0" smtClean="0">
                <a:latin typeface="Consolas"/>
                <a:cs typeface="Consolas"/>
              </a:rPr>
              <a:t>for</a:t>
            </a:r>
          </a:p>
          <a:p>
            <a:endParaRPr lang="da-DK" b="1" dirty="0">
              <a:latin typeface="Consolas"/>
              <a:cs typeface="Consolas"/>
            </a:endParaRPr>
          </a:p>
          <a:p>
            <a:r>
              <a:rPr lang="da-DK" b="1" dirty="0" err="1">
                <a:latin typeface="Consolas"/>
                <a:cs typeface="Consolas"/>
              </a:rPr>
              <a:t>function</a:t>
            </a:r>
            <a:r>
              <a:rPr lang="da-DK" dirty="0">
                <a:latin typeface="Consolas"/>
                <a:cs typeface="Consolas"/>
              </a:rPr>
              <a:t>  </a:t>
            </a:r>
            <a:r>
              <a:rPr lang="da-DK" dirty="0" err="1">
                <a:latin typeface="Consolas"/>
                <a:cs typeface="Consolas"/>
              </a:rPr>
              <a:t>factMemo</a:t>
            </a:r>
            <a:r>
              <a:rPr lang="da-DK" dirty="0">
                <a:latin typeface="Consolas"/>
                <a:cs typeface="Consolas"/>
              </a:rPr>
              <a:t>(n)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 &gt; 0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 </a:t>
            </a:r>
            <a:r>
              <a:rPr lang="en-US" dirty="0">
                <a:latin typeface="Consolas"/>
                <a:cs typeface="Consolas"/>
              </a:rPr>
              <a:t>n ≤ 1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is-IS" dirty="0">
                <a:latin typeface="Consolas"/>
                <a:cs typeface="Consolas"/>
              </a:rPr>
              <a:t> </a:t>
            </a:r>
            <a:r>
              <a:rPr lang="is-IS" dirty="0" smtClean="0">
                <a:latin typeface="Consolas"/>
                <a:cs typeface="Consolas"/>
              </a:rPr>
              <a:t>		M[</a:t>
            </a:r>
            <a:r>
              <a:rPr lang="is-IS" dirty="0">
                <a:latin typeface="Consolas"/>
                <a:cs typeface="Consolas"/>
              </a:rPr>
              <a:t>n] ← n; </a:t>
            </a:r>
            <a:endParaRPr lang="is-IS" dirty="0" smtClean="0">
              <a:latin typeface="Consolas"/>
              <a:cs typeface="Consolas"/>
            </a:endParaRPr>
          </a:p>
          <a:p>
            <a:r>
              <a:rPr lang="is-IS" dirty="0">
                <a:latin typeface="Consolas"/>
                <a:cs typeface="Consolas"/>
              </a:rPr>
              <a:t>	</a:t>
            </a:r>
            <a:r>
              <a:rPr lang="is-IS" dirty="0" smtClean="0">
                <a:latin typeface="Consolas"/>
                <a:cs typeface="Consolas"/>
              </a:rPr>
              <a:t>	return  M[</a:t>
            </a:r>
            <a:r>
              <a:rPr lang="is-IS" dirty="0">
                <a:latin typeface="Consolas"/>
                <a:cs typeface="Consolas"/>
              </a:rPr>
              <a:t>n]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else</a:t>
            </a:r>
            <a:endParaRPr lang="es-ES" b="1" dirty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 ← n × factMemo(n−1); </a:t>
            </a:r>
            <a:endParaRPr lang="fi-FI" dirty="0" smtClean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	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if</a:t>
            </a:r>
            <a:endParaRPr lang="fi-FI" b="1" dirty="0">
              <a:latin typeface="Consolas"/>
              <a:cs typeface="Consolas"/>
            </a:endParaRPr>
          </a:p>
          <a:p>
            <a:r>
              <a:rPr lang="fi-FI" b="1" dirty="0" err="1">
                <a:latin typeface="Consolas"/>
                <a:cs typeface="Consolas"/>
              </a:rPr>
              <a:t>end</a:t>
            </a:r>
            <a:r>
              <a:rPr lang="fi-FI" b="1" dirty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811057" y="1866024"/>
            <a:ext cx="429755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memoized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3954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-16432" y="2280179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4243080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5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6433" y="1866024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825999" y="2283060"/>
            <a:ext cx="4280814" cy="45243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new  Vector(1000)</a:t>
            </a:r>
          </a:p>
          <a:p>
            <a:r>
              <a:rPr lang="da-DK" b="1" dirty="0">
                <a:latin typeface="Consolas"/>
                <a:cs typeface="Consolas"/>
              </a:rPr>
              <a:t>for</a:t>
            </a:r>
            <a:r>
              <a:rPr lang="da-DK" dirty="0">
                <a:latin typeface="Consolas"/>
                <a:cs typeface="Consolas"/>
              </a:rPr>
              <a:t>  0 ≤ i &lt; 1000 </a:t>
            </a:r>
            <a:r>
              <a:rPr lang="da-DK" b="1" dirty="0">
                <a:latin typeface="Consolas"/>
                <a:cs typeface="Consolas"/>
              </a:rPr>
              <a:t>do</a:t>
            </a:r>
          </a:p>
          <a:p>
            <a:r>
              <a:rPr lang="da-DK" dirty="0">
                <a:latin typeface="Consolas"/>
                <a:cs typeface="Consolas"/>
              </a:rPr>
              <a:t>	</a:t>
            </a:r>
            <a:r>
              <a:rPr lang="da-DK" dirty="0" smtClean="0">
                <a:latin typeface="Consolas"/>
                <a:cs typeface="Consolas"/>
              </a:rPr>
              <a:t>M </a:t>
            </a:r>
            <a:r>
              <a:rPr lang="da-DK" dirty="0">
                <a:latin typeface="Consolas"/>
                <a:cs typeface="Consolas"/>
              </a:rPr>
              <a:t>← 0</a:t>
            </a:r>
          </a:p>
          <a:p>
            <a:r>
              <a:rPr lang="da-DK" b="1" dirty="0">
                <a:latin typeface="Consolas"/>
                <a:cs typeface="Consolas"/>
              </a:rPr>
              <a:t>end </a:t>
            </a:r>
            <a:r>
              <a:rPr lang="da-DK" b="1" dirty="0" smtClean="0">
                <a:latin typeface="Consolas"/>
                <a:cs typeface="Consolas"/>
              </a:rPr>
              <a:t>for</a:t>
            </a:r>
          </a:p>
          <a:p>
            <a:endParaRPr lang="da-DK" b="1" dirty="0">
              <a:latin typeface="Consolas"/>
              <a:cs typeface="Consolas"/>
            </a:endParaRPr>
          </a:p>
          <a:p>
            <a:r>
              <a:rPr lang="da-DK" b="1" dirty="0" err="1">
                <a:latin typeface="Consolas"/>
                <a:cs typeface="Consolas"/>
              </a:rPr>
              <a:t>function</a:t>
            </a:r>
            <a:r>
              <a:rPr lang="da-DK" dirty="0">
                <a:latin typeface="Consolas"/>
                <a:cs typeface="Consolas"/>
              </a:rPr>
              <a:t>  </a:t>
            </a:r>
            <a:r>
              <a:rPr lang="da-DK" dirty="0" err="1">
                <a:latin typeface="Consolas"/>
                <a:cs typeface="Consolas"/>
              </a:rPr>
              <a:t>factMemo</a:t>
            </a:r>
            <a:r>
              <a:rPr lang="da-DK" dirty="0">
                <a:latin typeface="Consolas"/>
                <a:cs typeface="Consolas"/>
              </a:rPr>
              <a:t>(n)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 &gt; 0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 </a:t>
            </a:r>
            <a:r>
              <a:rPr lang="en-US" dirty="0">
                <a:latin typeface="Consolas"/>
                <a:cs typeface="Consolas"/>
              </a:rPr>
              <a:t>n ≤ 1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is-IS" dirty="0">
                <a:latin typeface="Consolas"/>
                <a:cs typeface="Consolas"/>
              </a:rPr>
              <a:t> </a:t>
            </a:r>
            <a:r>
              <a:rPr lang="is-IS" dirty="0" smtClean="0">
                <a:latin typeface="Consolas"/>
                <a:cs typeface="Consolas"/>
              </a:rPr>
              <a:t>		M[</a:t>
            </a:r>
            <a:r>
              <a:rPr lang="is-IS" dirty="0">
                <a:latin typeface="Consolas"/>
                <a:cs typeface="Consolas"/>
              </a:rPr>
              <a:t>n] ← n; </a:t>
            </a:r>
            <a:endParaRPr lang="is-IS" dirty="0" smtClean="0">
              <a:latin typeface="Consolas"/>
              <a:cs typeface="Consolas"/>
            </a:endParaRPr>
          </a:p>
          <a:p>
            <a:r>
              <a:rPr lang="is-IS" dirty="0">
                <a:latin typeface="Consolas"/>
                <a:cs typeface="Consolas"/>
              </a:rPr>
              <a:t>	</a:t>
            </a:r>
            <a:r>
              <a:rPr lang="is-IS" dirty="0" smtClean="0">
                <a:latin typeface="Consolas"/>
                <a:cs typeface="Consolas"/>
              </a:rPr>
              <a:t>	return  M[</a:t>
            </a:r>
            <a:r>
              <a:rPr lang="is-IS" dirty="0">
                <a:latin typeface="Consolas"/>
                <a:cs typeface="Consolas"/>
              </a:rPr>
              <a:t>n]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else</a:t>
            </a:r>
            <a:endParaRPr lang="es-ES" b="1" dirty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 ← n × factMemo(n−1); </a:t>
            </a:r>
            <a:endParaRPr lang="fi-FI" dirty="0" smtClean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	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if</a:t>
            </a:r>
            <a:endParaRPr lang="fi-FI" b="1" dirty="0">
              <a:latin typeface="Consolas"/>
              <a:cs typeface="Consolas"/>
            </a:endParaRPr>
          </a:p>
          <a:p>
            <a:r>
              <a:rPr lang="fi-FI" b="1" dirty="0" err="1">
                <a:latin typeface="Consolas"/>
                <a:cs typeface="Consolas"/>
              </a:rPr>
              <a:t>end</a:t>
            </a:r>
            <a:r>
              <a:rPr lang="fi-FI" b="1" dirty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811057" y="1866024"/>
            <a:ext cx="429755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memoized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25999" y="2327883"/>
            <a:ext cx="3376707" cy="1183293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509059" y="5094941"/>
            <a:ext cx="289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Storage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remember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previous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results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869765" y="3511176"/>
            <a:ext cx="941292" cy="15837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Typical examples of memoization: Factorial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31784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-16432" y="2280179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0565706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9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6433" y="1866024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825999" y="2283060"/>
            <a:ext cx="4280814" cy="45243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new  Vector(1000)</a:t>
            </a:r>
          </a:p>
          <a:p>
            <a:r>
              <a:rPr lang="da-DK" b="1" dirty="0">
                <a:latin typeface="Consolas"/>
                <a:cs typeface="Consolas"/>
              </a:rPr>
              <a:t>for</a:t>
            </a:r>
            <a:r>
              <a:rPr lang="da-DK" dirty="0">
                <a:latin typeface="Consolas"/>
                <a:cs typeface="Consolas"/>
              </a:rPr>
              <a:t>  0 ≤ i &lt; 1000 </a:t>
            </a:r>
            <a:r>
              <a:rPr lang="da-DK" b="1" dirty="0">
                <a:latin typeface="Consolas"/>
                <a:cs typeface="Consolas"/>
              </a:rPr>
              <a:t>do</a:t>
            </a:r>
          </a:p>
          <a:p>
            <a:r>
              <a:rPr lang="da-DK" dirty="0">
                <a:latin typeface="Consolas"/>
                <a:cs typeface="Consolas"/>
              </a:rPr>
              <a:t>	</a:t>
            </a:r>
            <a:r>
              <a:rPr lang="da-DK" dirty="0" smtClean="0">
                <a:latin typeface="Consolas"/>
                <a:cs typeface="Consolas"/>
              </a:rPr>
              <a:t>M </a:t>
            </a:r>
            <a:r>
              <a:rPr lang="da-DK" dirty="0">
                <a:latin typeface="Consolas"/>
                <a:cs typeface="Consolas"/>
              </a:rPr>
              <a:t>← 0</a:t>
            </a:r>
          </a:p>
          <a:p>
            <a:r>
              <a:rPr lang="da-DK" b="1" dirty="0">
                <a:latin typeface="Consolas"/>
                <a:cs typeface="Consolas"/>
              </a:rPr>
              <a:t>end </a:t>
            </a:r>
            <a:r>
              <a:rPr lang="da-DK" b="1" dirty="0" smtClean="0">
                <a:latin typeface="Consolas"/>
                <a:cs typeface="Consolas"/>
              </a:rPr>
              <a:t>for</a:t>
            </a:r>
          </a:p>
          <a:p>
            <a:endParaRPr lang="da-DK" b="1" dirty="0">
              <a:latin typeface="Consolas"/>
              <a:cs typeface="Consolas"/>
            </a:endParaRPr>
          </a:p>
          <a:p>
            <a:r>
              <a:rPr lang="da-DK" b="1" dirty="0" err="1">
                <a:latin typeface="Consolas"/>
                <a:cs typeface="Consolas"/>
              </a:rPr>
              <a:t>function</a:t>
            </a:r>
            <a:r>
              <a:rPr lang="da-DK" dirty="0">
                <a:latin typeface="Consolas"/>
                <a:cs typeface="Consolas"/>
              </a:rPr>
              <a:t>  </a:t>
            </a:r>
            <a:r>
              <a:rPr lang="da-DK" dirty="0" err="1">
                <a:latin typeface="Consolas"/>
                <a:cs typeface="Consolas"/>
              </a:rPr>
              <a:t>factMemo</a:t>
            </a:r>
            <a:r>
              <a:rPr lang="da-DK" dirty="0">
                <a:latin typeface="Consolas"/>
                <a:cs typeface="Consolas"/>
              </a:rPr>
              <a:t>(n)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 &gt; 0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 </a:t>
            </a:r>
            <a:r>
              <a:rPr lang="en-US" dirty="0">
                <a:latin typeface="Consolas"/>
                <a:cs typeface="Consolas"/>
              </a:rPr>
              <a:t>n ≤ 1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is-IS" dirty="0">
                <a:latin typeface="Consolas"/>
                <a:cs typeface="Consolas"/>
              </a:rPr>
              <a:t> </a:t>
            </a:r>
            <a:r>
              <a:rPr lang="is-IS" dirty="0" smtClean="0">
                <a:latin typeface="Consolas"/>
                <a:cs typeface="Consolas"/>
              </a:rPr>
              <a:t>		M[</a:t>
            </a:r>
            <a:r>
              <a:rPr lang="is-IS" dirty="0">
                <a:latin typeface="Consolas"/>
                <a:cs typeface="Consolas"/>
              </a:rPr>
              <a:t>n] ← n; </a:t>
            </a:r>
            <a:endParaRPr lang="is-IS" dirty="0" smtClean="0">
              <a:latin typeface="Consolas"/>
              <a:cs typeface="Consolas"/>
            </a:endParaRPr>
          </a:p>
          <a:p>
            <a:r>
              <a:rPr lang="is-IS" dirty="0">
                <a:latin typeface="Consolas"/>
                <a:cs typeface="Consolas"/>
              </a:rPr>
              <a:t>	</a:t>
            </a:r>
            <a:r>
              <a:rPr lang="is-IS" dirty="0" smtClean="0">
                <a:latin typeface="Consolas"/>
                <a:cs typeface="Consolas"/>
              </a:rPr>
              <a:t>	return  M[</a:t>
            </a:r>
            <a:r>
              <a:rPr lang="is-IS" dirty="0">
                <a:latin typeface="Consolas"/>
                <a:cs typeface="Consolas"/>
              </a:rPr>
              <a:t>n]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else</a:t>
            </a:r>
            <a:endParaRPr lang="es-ES" b="1" dirty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 ← n × factMemo(n−1); </a:t>
            </a:r>
            <a:endParaRPr lang="fi-FI" dirty="0" smtClean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	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if</a:t>
            </a:r>
            <a:endParaRPr lang="fi-FI" b="1" dirty="0">
              <a:latin typeface="Consolas"/>
              <a:cs typeface="Consolas"/>
            </a:endParaRPr>
          </a:p>
          <a:p>
            <a:r>
              <a:rPr lang="fi-FI" b="1" dirty="0" err="1">
                <a:latin typeface="Consolas"/>
                <a:cs typeface="Consolas"/>
              </a:rPr>
              <a:t>end</a:t>
            </a:r>
            <a:r>
              <a:rPr lang="fi-FI" b="1" dirty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811057" y="1866024"/>
            <a:ext cx="429755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memoized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25999" y="3986354"/>
            <a:ext cx="3376707" cy="570705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509059" y="5094941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If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result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already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stored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return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it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869765" y="4557059"/>
            <a:ext cx="941292" cy="537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Typical examples of memoization: Factorial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98815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-16432" y="2280179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891169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3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-16433" y="1866024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825999" y="2283060"/>
            <a:ext cx="4280814" cy="452431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new  Vector(1000)</a:t>
            </a:r>
          </a:p>
          <a:p>
            <a:r>
              <a:rPr lang="da-DK" b="1" dirty="0">
                <a:latin typeface="Consolas"/>
                <a:cs typeface="Consolas"/>
              </a:rPr>
              <a:t>for</a:t>
            </a:r>
            <a:r>
              <a:rPr lang="da-DK" dirty="0">
                <a:latin typeface="Consolas"/>
                <a:cs typeface="Consolas"/>
              </a:rPr>
              <a:t>  0 ≤ i &lt; 1000 </a:t>
            </a:r>
            <a:r>
              <a:rPr lang="da-DK" b="1" dirty="0">
                <a:latin typeface="Consolas"/>
                <a:cs typeface="Consolas"/>
              </a:rPr>
              <a:t>do</a:t>
            </a:r>
          </a:p>
          <a:p>
            <a:r>
              <a:rPr lang="da-DK" dirty="0">
                <a:latin typeface="Consolas"/>
                <a:cs typeface="Consolas"/>
              </a:rPr>
              <a:t>	</a:t>
            </a:r>
            <a:r>
              <a:rPr lang="da-DK" dirty="0" smtClean="0">
                <a:latin typeface="Consolas"/>
                <a:cs typeface="Consolas"/>
              </a:rPr>
              <a:t>M </a:t>
            </a:r>
            <a:r>
              <a:rPr lang="da-DK" dirty="0">
                <a:latin typeface="Consolas"/>
                <a:cs typeface="Consolas"/>
              </a:rPr>
              <a:t>← 0</a:t>
            </a:r>
          </a:p>
          <a:p>
            <a:r>
              <a:rPr lang="da-DK" b="1" dirty="0">
                <a:latin typeface="Consolas"/>
                <a:cs typeface="Consolas"/>
              </a:rPr>
              <a:t>end </a:t>
            </a:r>
            <a:r>
              <a:rPr lang="da-DK" b="1" dirty="0" smtClean="0">
                <a:latin typeface="Consolas"/>
                <a:cs typeface="Consolas"/>
              </a:rPr>
              <a:t>for</a:t>
            </a:r>
          </a:p>
          <a:p>
            <a:endParaRPr lang="da-DK" b="1" dirty="0">
              <a:latin typeface="Consolas"/>
              <a:cs typeface="Consolas"/>
            </a:endParaRPr>
          </a:p>
          <a:p>
            <a:r>
              <a:rPr lang="da-DK" b="1" dirty="0" err="1">
                <a:latin typeface="Consolas"/>
                <a:cs typeface="Consolas"/>
              </a:rPr>
              <a:t>function</a:t>
            </a:r>
            <a:r>
              <a:rPr lang="da-DK" dirty="0">
                <a:latin typeface="Consolas"/>
                <a:cs typeface="Consolas"/>
              </a:rPr>
              <a:t>  </a:t>
            </a:r>
            <a:r>
              <a:rPr lang="da-DK" dirty="0" err="1">
                <a:latin typeface="Consolas"/>
                <a:cs typeface="Consolas"/>
              </a:rPr>
              <a:t>factMemo</a:t>
            </a:r>
            <a:r>
              <a:rPr lang="da-DK" dirty="0">
                <a:latin typeface="Consolas"/>
                <a:cs typeface="Consolas"/>
              </a:rPr>
              <a:t>(n)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 &gt; 0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 </a:t>
            </a:r>
            <a:r>
              <a:rPr lang="en-US" dirty="0">
                <a:latin typeface="Consolas"/>
                <a:cs typeface="Consolas"/>
              </a:rPr>
              <a:t>n ≤ 1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is-IS" dirty="0">
                <a:latin typeface="Consolas"/>
                <a:cs typeface="Consolas"/>
              </a:rPr>
              <a:t> </a:t>
            </a:r>
            <a:r>
              <a:rPr lang="is-IS" dirty="0" smtClean="0">
                <a:latin typeface="Consolas"/>
                <a:cs typeface="Consolas"/>
              </a:rPr>
              <a:t>		M[</a:t>
            </a:r>
            <a:r>
              <a:rPr lang="is-IS" dirty="0">
                <a:latin typeface="Consolas"/>
                <a:cs typeface="Consolas"/>
              </a:rPr>
              <a:t>n] ← n; </a:t>
            </a:r>
            <a:endParaRPr lang="is-IS" dirty="0" smtClean="0">
              <a:latin typeface="Consolas"/>
              <a:cs typeface="Consolas"/>
            </a:endParaRPr>
          </a:p>
          <a:p>
            <a:r>
              <a:rPr lang="is-IS" dirty="0">
                <a:latin typeface="Consolas"/>
                <a:cs typeface="Consolas"/>
              </a:rPr>
              <a:t>	</a:t>
            </a:r>
            <a:r>
              <a:rPr lang="is-IS" dirty="0" smtClean="0">
                <a:latin typeface="Consolas"/>
                <a:cs typeface="Consolas"/>
              </a:rPr>
              <a:t>	return  M[</a:t>
            </a:r>
            <a:r>
              <a:rPr lang="is-IS" dirty="0">
                <a:latin typeface="Consolas"/>
                <a:cs typeface="Consolas"/>
              </a:rPr>
              <a:t>n]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else</a:t>
            </a:r>
            <a:endParaRPr lang="es-ES" b="1" dirty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 ← n × factMemo(n−1); </a:t>
            </a:r>
            <a:endParaRPr lang="fi-FI" dirty="0" smtClean="0">
              <a:latin typeface="Consolas"/>
              <a:cs typeface="Consolas"/>
            </a:endParaRPr>
          </a:p>
          <a:p>
            <a:r>
              <a:rPr lang="fi-FI" dirty="0">
                <a:latin typeface="Consolas"/>
                <a:cs typeface="Consolas"/>
              </a:rPr>
              <a:t>	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if</a:t>
            </a:r>
            <a:endParaRPr lang="fi-FI" b="1" dirty="0">
              <a:latin typeface="Consolas"/>
              <a:cs typeface="Consolas"/>
            </a:endParaRPr>
          </a:p>
          <a:p>
            <a:r>
              <a:rPr lang="fi-FI" b="1" dirty="0" err="1">
                <a:latin typeface="Consolas"/>
                <a:cs typeface="Consolas"/>
              </a:rPr>
              <a:t>end</a:t>
            </a:r>
            <a:r>
              <a:rPr lang="fi-FI" b="1" dirty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811057" y="1866024"/>
            <a:ext cx="429755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memoized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4825999" y="4539177"/>
            <a:ext cx="4280814" cy="1646470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509059" y="5094941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If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result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stored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yet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calculate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store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it</a:t>
            </a:r>
            <a:endParaRPr lang="es-ES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and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return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it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3869765" y="4557059"/>
            <a:ext cx="941292" cy="53788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Typical examples of memoization: Factorial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1336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Typical examples of </a:t>
            </a:r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memoization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Fibonacci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936091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49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0" y="2271060"/>
            <a:ext cx="4078941" cy="184665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b="1" dirty="0" err="1">
                <a:latin typeface="Consolas"/>
                <a:cs typeface="Consolas"/>
              </a:rPr>
              <a:t>f</a:t>
            </a:r>
            <a:r>
              <a:rPr lang="es-ES" sz="1600" b="1" dirty="0" err="1" smtClean="0">
                <a:latin typeface="Consolas"/>
                <a:cs typeface="Consolas"/>
              </a:rPr>
              <a:t>unction</a:t>
            </a:r>
            <a:r>
              <a:rPr lang="es-ES" sz="1600" dirty="0" smtClean="0">
                <a:latin typeface="Consolas"/>
                <a:cs typeface="Consolas"/>
              </a:rPr>
              <a:t> </a:t>
            </a:r>
            <a:r>
              <a:rPr lang="es-ES" sz="1600" dirty="0" err="1" smtClean="0">
                <a:latin typeface="Consolas"/>
                <a:cs typeface="Consolas"/>
              </a:rPr>
              <a:t>Fib</a:t>
            </a:r>
            <a:r>
              <a:rPr lang="es-ES" sz="1600" dirty="0" smtClean="0">
                <a:latin typeface="Consolas"/>
                <a:cs typeface="Consolas"/>
              </a:rPr>
              <a:t>(</a:t>
            </a:r>
            <a:r>
              <a:rPr lang="es-ES" sz="1600" dirty="0">
                <a:latin typeface="Consolas"/>
                <a:cs typeface="Consolas"/>
              </a:rPr>
              <a:t>n)</a:t>
            </a:r>
          </a:p>
          <a:p>
            <a:r>
              <a:rPr lang="es-ES" sz="1600" dirty="0" smtClean="0">
                <a:latin typeface="Consolas"/>
                <a:cs typeface="Consolas"/>
              </a:rPr>
              <a:t>	</a:t>
            </a:r>
            <a:r>
              <a:rPr lang="en-US" sz="1600" b="1" dirty="0">
                <a:latin typeface="Consolas"/>
                <a:cs typeface="Consolas"/>
              </a:rPr>
              <a:t>if</a:t>
            </a:r>
            <a:r>
              <a:rPr lang="en-US" sz="1600" dirty="0">
                <a:latin typeface="Consolas"/>
                <a:cs typeface="Consolas"/>
              </a:rPr>
              <a:t> n ≤ 1  then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  <a:r>
              <a:rPr lang="en-US" sz="1600" b="1" dirty="0">
                <a:latin typeface="Consolas"/>
                <a:cs typeface="Consolas"/>
              </a:rPr>
              <a:t>return</a:t>
            </a:r>
            <a:r>
              <a:rPr lang="en-US" sz="1600" dirty="0">
                <a:latin typeface="Consolas"/>
                <a:cs typeface="Consolas"/>
              </a:rPr>
              <a:t> 1</a:t>
            </a:r>
          </a:p>
          <a:p>
            <a:r>
              <a:rPr lang="en-US" sz="1600" b="1" dirty="0">
                <a:latin typeface="Consolas"/>
                <a:cs typeface="Consolas"/>
              </a:rPr>
              <a:t>	else</a:t>
            </a:r>
          </a:p>
          <a:p>
            <a:r>
              <a:rPr lang="en-US" sz="1600" dirty="0">
                <a:latin typeface="Consolas"/>
                <a:cs typeface="Consolas"/>
              </a:rPr>
              <a:t>		</a:t>
            </a:r>
            <a:r>
              <a:rPr lang="en-US" sz="1600" b="1" dirty="0" smtClean="0">
                <a:latin typeface="Consolas"/>
                <a:cs typeface="Consolas"/>
              </a:rPr>
              <a:t>return </a:t>
            </a:r>
            <a:r>
              <a:rPr lang="en-US" sz="1600" dirty="0" smtClean="0">
                <a:latin typeface="Consolas"/>
                <a:cs typeface="Consolas"/>
              </a:rPr>
              <a:t>	Fib(n-1)+Fib(n-1)</a:t>
            </a:r>
            <a:endParaRPr lang="en-US" sz="1600" dirty="0">
              <a:latin typeface="Consolas"/>
              <a:cs typeface="Consolas"/>
            </a:endParaRPr>
          </a:p>
          <a:p>
            <a:r>
              <a:rPr lang="en-US" sz="1600" dirty="0">
                <a:latin typeface="Consolas"/>
                <a:cs typeface="Consolas"/>
              </a:rPr>
              <a:t> 	</a:t>
            </a:r>
            <a:r>
              <a:rPr lang="en-US" sz="1600" b="1" dirty="0">
                <a:latin typeface="Consolas"/>
                <a:cs typeface="Consolas"/>
              </a:rPr>
              <a:t>end if</a:t>
            </a:r>
          </a:p>
          <a:p>
            <a:r>
              <a:rPr lang="en-US" sz="1600" b="1" dirty="0">
                <a:latin typeface="Consolas"/>
                <a:cs typeface="Consolas"/>
              </a:rPr>
              <a:t>end function</a:t>
            </a:r>
            <a:endParaRPr lang="es-ES" sz="1600" b="1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0" y="1856905"/>
            <a:ext cx="4078941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422588" y="2271060"/>
            <a:ext cx="4721412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M </a:t>
            </a:r>
            <a:r>
              <a:rPr lang="en-US" dirty="0">
                <a:latin typeface="Consolas"/>
                <a:cs typeface="Consolas"/>
              </a:rPr>
              <a:t>← new  Vector(1000)</a:t>
            </a:r>
          </a:p>
          <a:p>
            <a:r>
              <a:rPr lang="da-DK" b="1" dirty="0">
                <a:latin typeface="Consolas"/>
                <a:cs typeface="Consolas"/>
              </a:rPr>
              <a:t>for</a:t>
            </a:r>
            <a:r>
              <a:rPr lang="da-DK" dirty="0">
                <a:latin typeface="Consolas"/>
                <a:cs typeface="Consolas"/>
              </a:rPr>
              <a:t>  0 ≤ i &lt; 1000 </a:t>
            </a:r>
            <a:r>
              <a:rPr lang="da-DK" b="1" dirty="0">
                <a:latin typeface="Consolas"/>
                <a:cs typeface="Consolas"/>
              </a:rPr>
              <a:t>do</a:t>
            </a:r>
          </a:p>
          <a:p>
            <a:r>
              <a:rPr lang="da-DK" dirty="0">
                <a:latin typeface="Consolas"/>
                <a:cs typeface="Consolas"/>
              </a:rPr>
              <a:t> </a:t>
            </a:r>
            <a:r>
              <a:rPr lang="da-DK" dirty="0" smtClean="0">
                <a:latin typeface="Consolas"/>
                <a:cs typeface="Consolas"/>
              </a:rPr>
              <a:t>M </a:t>
            </a:r>
            <a:r>
              <a:rPr lang="da-DK" dirty="0">
                <a:latin typeface="Consolas"/>
                <a:cs typeface="Consolas"/>
              </a:rPr>
              <a:t>← −1</a:t>
            </a:r>
          </a:p>
          <a:p>
            <a:r>
              <a:rPr lang="da-DK" b="1" dirty="0">
                <a:latin typeface="Consolas"/>
                <a:cs typeface="Consolas"/>
              </a:rPr>
              <a:t>end for</a:t>
            </a:r>
          </a:p>
          <a:p>
            <a:r>
              <a:rPr lang="da-DK" b="1" dirty="0" err="1">
                <a:latin typeface="Consolas"/>
                <a:cs typeface="Consolas"/>
              </a:rPr>
              <a:t>function</a:t>
            </a:r>
            <a:r>
              <a:rPr lang="da-DK" dirty="0">
                <a:latin typeface="Consolas"/>
                <a:cs typeface="Consolas"/>
              </a:rPr>
              <a:t>  </a:t>
            </a:r>
            <a:r>
              <a:rPr lang="da-DK" dirty="0" err="1">
                <a:latin typeface="Consolas"/>
                <a:cs typeface="Consolas"/>
              </a:rPr>
              <a:t>FibMemo</a:t>
            </a:r>
            <a:r>
              <a:rPr lang="da-DK" dirty="0">
                <a:latin typeface="Consolas"/>
                <a:cs typeface="Consolas"/>
              </a:rPr>
              <a:t>(n)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 ≥ 0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 </a:t>
            </a:r>
            <a:r>
              <a:rPr lang="en-US" dirty="0">
                <a:latin typeface="Consolas"/>
                <a:cs typeface="Consolas"/>
              </a:rPr>
              <a:t>n &lt; 2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>
                <a:latin typeface="Consolas"/>
                <a:cs typeface="Consolas"/>
              </a:rPr>
              <a:t>n] ← 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sz="1600" dirty="0" smtClean="0">
                <a:latin typeface="Consolas"/>
                <a:cs typeface="Consolas"/>
              </a:rPr>
              <a:t>M[</a:t>
            </a:r>
            <a:r>
              <a:rPr lang="en-US" sz="1600" dirty="0">
                <a:latin typeface="Consolas"/>
                <a:cs typeface="Consolas"/>
              </a:rPr>
              <a:t>n</a:t>
            </a:r>
            <a:r>
              <a:rPr lang="en-US" sz="1600" dirty="0" smtClean="0">
                <a:latin typeface="Consolas"/>
                <a:cs typeface="Consolas"/>
              </a:rPr>
              <a:t>]←</a:t>
            </a:r>
            <a:r>
              <a:rPr lang="en-US" sz="1600" dirty="0" err="1" smtClean="0">
                <a:latin typeface="Consolas"/>
                <a:cs typeface="Consolas"/>
              </a:rPr>
              <a:t>FibMemo</a:t>
            </a:r>
            <a:r>
              <a:rPr lang="en-US" sz="1600" dirty="0">
                <a:latin typeface="Consolas"/>
                <a:cs typeface="Consolas"/>
              </a:rPr>
              <a:t>(n−1) + </a:t>
            </a:r>
            <a:r>
              <a:rPr lang="en-US" sz="1600" dirty="0" err="1">
                <a:latin typeface="Consolas"/>
                <a:cs typeface="Consolas"/>
              </a:rPr>
              <a:t>FibMemo</a:t>
            </a:r>
            <a:r>
              <a:rPr lang="en-US" sz="1600" dirty="0">
                <a:latin typeface="Consolas"/>
                <a:cs typeface="Consolas"/>
              </a:rPr>
              <a:t>(n−2)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4422588" y="1856905"/>
            <a:ext cx="472141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Memoized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078393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Memoization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622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222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87798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last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chemeClr val="bg1">
                  <a:lumMod val="50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7F7F7F"/>
                </a:solidFill>
                <a:latin typeface="Arial Narrow"/>
                <a:cs typeface="Arial Narrow"/>
              </a:rPr>
              <a:t>Graphs</a:t>
            </a:r>
            <a:r>
              <a:rPr lang="es-ES" sz="3200" dirty="0" smtClean="0">
                <a:solidFill>
                  <a:srgbClr val="7F7F7F"/>
                </a:solidFill>
                <a:latin typeface="Arial Narrow"/>
                <a:cs typeface="Arial Narrow"/>
              </a:rPr>
              <a:t> – </a:t>
            </a:r>
            <a:r>
              <a:rPr lang="es-ES" sz="3200" dirty="0" err="1" smtClean="0">
                <a:solidFill>
                  <a:srgbClr val="7F7F7F"/>
                </a:solidFill>
                <a:latin typeface="Arial Narrow"/>
                <a:cs typeface="Arial Narrow"/>
              </a:rPr>
              <a:t>Path</a:t>
            </a:r>
            <a:r>
              <a:rPr lang="es-ES" sz="3200" dirty="0" smtClean="0">
                <a:solidFill>
                  <a:srgbClr val="7F7F7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7F7F7F"/>
                </a:solidFill>
                <a:latin typeface="Arial Narrow"/>
                <a:cs typeface="Arial Narrow"/>
              </a:rPr>
              <a:t>Finding</a:t>
            </a:r>
            <a:endParaRPr lang="es-ES" sz="3200" dirty="0" smtClean="0">
              <a:solidFill>
                <a:srgbClr val="7F7F7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Memoization</a:t>
            </a:r>
            <a:endParaRPr lang="es-ES" sz="32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rgbClr val="7F7F7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Dynamic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Programming</a:t>
            </a: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56608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Dynamic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Programming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957294"/>
            <a:ext cx="84865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dirty="0" smtClean="0">
                <a:latin typeface="Arial Narrow"/>
                <a:cs typeface="Arial Narrow"/>
              </a:rPr>
              <a:t>A </a:t>
            </a:r>
            <a:r>
              <a:rPr lang="es-ES" sz="2800" dirty="0" err="1" smtClean="0">
                <a:latin typeface="Arial Narrow"/>
                <a:cs typeface="Arial Narrow"/>
              </a:rPr>
              <a:t>very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confusing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name</a:t>
            </a:r>
            <a:r>
              <a:rPr lang="es-ES" sz="2800" dirty="0" smtClean="0">
                <a:latin typeface="Arial Narrow"/>
                <a:cs typeface="Arial Narrow"/>
              </a:rPr>
              <a:t>:</a:t>
            </a:r>
          </a:p>
          <a:p>
            <a:endParaRPr lang="es-ES" sz="28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Arial Narrow"/>
                <a:cs typeface="Arial Narrow"/>
              </a:rPr>
              <a:t>It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not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dynamic</a:t>
            </a:r>
            <a:endParaRPr lang="es-ES" sz="28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28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2800" dirty="0" err="1" smtClean="0">
                <a:latin typeface="Arial Narrow"/>
                <a:cs typeface="Arial Narrow"/>
              </a:rPr>
              <a:t>It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not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programming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we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understand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today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it</a:t>
            </a:r>
            <a:r>
              <a:rPr lang="es-ES" sz="2800" dirty="0" smtClean="0">
                <a:latin typeface="Arial Narrow"/>
                <a:cs typeface="Arial Narrow"/>
              </a:rPr>
              <a:t> comes </a:t>
            </a:r>
            <a:r>
              <a:rPr lang="es-ES" sz="2800" dirty="0" err="1" smtClean="0">
                <a:latin typeface="Arial Narrow"/>
                <a:cs typeface="Arial Narrow"/>
              </a:rPr>
              <a:t>from</a:t>
            </a:r>
            <a:r>
              <a:rPr lang="es-ES" sz="2800" dirty="0" smtClean="0">
                <a:latin typeface="Arial Narrow"/>
                <a:cs typeface="Arial Narrow"/>
              </a:rPr>
              <a:t> a time </a:t>
            </a:r>
            <a:r>
              <a:rPr lang="es-ES" sz="2800" dirty="0" err="1" smtClean="0">
                <a:latin typeface="Arial Narrow"/>
                <a:cs typeface="Arial Narrow"/>
              </a:rPr>
              <a:t>when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programming</a:t>
            </a:r>
            <a:r>
              <a:rPr lang="es-ES" sz="2800" dirty="0" smtClean="0">
                <a:latin typeface="Arial Narrow"/>
                <a:cs typeface="Arial Narrow"/>
              </a:rPr>
              <a:t> = tabular </a:t>
            </a:r>
            <a:r>
              <a:rPr lang="es-ES" sz="2800" dirty="0" err="1" smtClean="0">
                <a:latin typeface="Arial Narrow"/>
                <a:cs typeface="Arial Narrow"/>
              </a:rPr>
              <a:t>method</a:t>
            </a:r>
            <a:r>
              <a:rPr lang="es-ES" sz="2800" dirty="0" smtClean="0">
                <a:latin typeface="Arial Narrow"/>
                <a:cs typeface="Arial Narrow"/>
              </a:rPr>
              <a:t>)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28305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Dynamic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Programming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95729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An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optimisation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method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based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bottom</a:t>
            </a:r>
            <a:r>
              <a:rPr lang="es-ES" sz="28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-up </a:t>
            </a:r>
            <a:r>
              <a:rPr lang="es-ES" sz="2800" dirty="0" err="1" smtClean="0">
                <a:latin typeface="Arial Narrow"/>
                <a:cs typeface="Arial Narrow"/>
              </a:rPr>
              <a:t>application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memoization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35187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5663481" y="5616562"/>
            <a:ext cx="165645" cy="165657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Elipse 14"/>
          <p:cNvSpPr/>
          <p:nvPr/>
        </p:nvSpPr>
        <p:spPr>
          <a:xfrm>
            <a:off x="6620445" y="5185216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>
            <a:off x="6698535" y="5017090"/>
            <a:ext cx="350657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smtClean="0">
                <a:latin typeface="Arial Narrow"/>
                <a:cs typeface="Arial Narrow"/>
              </a:rPr>
              <a:t>Ipswich</a:t>
            </a:r>
            <a:endParaRPr lang="es-ES" sz="1000" dirty="0">
              <a:latin typeface="Arial Narrow"/>
              <a:cs typeface="Arial Narrow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447685" y="5498844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" name="Conector recto 3"/>
          <p:cNvCxnSpPr>
            <a:stCxn id="14" idx="2"/>
            <a:endCxn id="7" idx="5"/>
          </p:cNvCxnSpPr>
          <p:nvPr/>
        </p:nvCxnSpPr>
        <p:spPr>
          <a:xfrm flipH="1" flipV="1">
            <a:off x="5514339" y="5565502"/>
            <a:ext cx="149142" cy="13388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>
            <a:stCxn id="15" idx="3"/>
          </p:cNvCxnSpPr>
          <p:nvPr/>
        </p:nvCxnSpPr>
        <p:spPr>
          <a:xfrm flipH="1">
            <a:off x="5829126" y="5251874"/>
            <a:ext cx="802755" cy="4475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5509998" y="6405968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4851463" y="635504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5635187" y="6386554"/>
            <a:ext cx="391671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smtClean="0">
                <a:latin typeface="Arial Narrow"/>
                <a:cs typeface="Arial Narrow"/>
              </a:rPr>
              <a:t>Brighton</a:t>
            </a:r>
            <a:endParaRPr lang="es-ES" sz="1000" dirty="0">
              <a:latin typeface="Arial Narrow"/>
              <a:cs typeface="Arial Narrow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6499189" y="5958995"/>
            <a:ext cx="282129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smtClean="0">
                <a:latin typeface="Arial Narrow"/>
                <a:cs typeface="Arial Narrow"/>
              </a:rPr>
              <a:t>Dover</a:t>
            </a:r>
            <a:endParaRPr lang="es-ES" sz="1000" dirty="0">
              <a:latin typeface="Arial Narrow"/>
              <a:cs typeface="Arial Narrow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581400" y="619885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5864746" y="5641937"/>
            <a:ext cx="385998" cy="26161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100" dirty="0" smtClean="0">
                <a:latin typeface="Arial Narrow"/>
                <a:cs typeface="Arial Narrow"/>
              </a:rPr>
              <a:t>London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12" name="Forma libre 11"/>
          <p:cNvSpPr/>
          <p:nvPr/>
        </p:nvSpPr>
        <p:spPr>
          <a:xfrm>
            <a:off x="5726585" y="5774328"/>
            <a:ext cx="859777" cy="457528"/>
          </a:xfrm>
          <a:custGeom>
            <a:avLst/>
            <a:gdLst>
              <a:gd name="connsiteX0" fmla="*/ 0 w 859777"/>
              <a:gd name="connsiteY0" fmla="*/ 0 h 457528"/>
              <a:gd name="connsiteX1" fmla="*/ 323402 w 859777"/>
              <a:gd name="connsiteY1" fmla="*/ 260318 h 457528"/>
              <a:gd name="connsiteX2" fmla="*/ 859777 w 859777"/>
              <a:gd name="connsiteY2" fmla="*/ 457528 h 45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777" h="457528">
                <a:moveTo>
                  <a:pt x="0" y="0"/>
                </a:moveTo>
                <a:cubicBezTo>
                  <a:pt x="90053" y="92031"/>
                  <a:pt x="180106" y="184063"/>
                  <a:pt x="323402" y="260318"/>
                </a:cubicBezTo>
                <a:cubicBezTo>
                  <a:pt x="466698" y="336573"/>
                  <a:pt x="859777" y="457528"/>
                  <a:pt x="859777" y="457528"/>
                </a:cubicBezTo>
              </a:path>
            </a:pathLst>
          </a:cu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Elipse 24"/>
          <p:cNvSpPr/>
          <p:nvPr/>
        </p:nvSpPr>
        <p:spPr>
          <a:xfrm>
            <a:off x="6808695" y="4532997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Elipse 25"/>
          <p:cNvSpPr/>
          <p:nvPr/>
        </p:nvSpPr>
        <p:spPr>
          <a:xfrm>
            <a:off x="6865871" y="424112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5751036" y="4458850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Elipse 27"/>
          <p:cNvSpPr/>
          <p:nvPr/>
        </p:nvSpPr>
        <p:spPr>
          <a:xfrm>
            <a:off x="5952212" y="4915331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4649922" y="6166168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Elipse 29"/>
          <p:cNvSpPr/>
          <p:nvPr/>
        </p:nvSpPr>
        <p:spPr>
          <a:xfrm>
            <a:off x="4892054" y="5857236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936073" y="4072999"/>
            <a:ext cx="359073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rIns="0" rtlCol="0">
            <a:spAutoFit/>
          </a:bodyPr>
          <a:lstStyle/>
          <a:p>
            <a:r>
              <a:rPr lang="es-ES" sz="1000" dirty="0" err="1" smtClean="0">
                <a:latin typeface="Arial Narrow"/>
                <a:cs typeface="Arial Narrow"/>
              </a:rPr>
              <a:t>Cromer</a:t>
            </a:r>
            <a:endParaRPr lang="es-ES" sz="1000" dirty="0">
              <a:latin typeface="Arial Narrow"/>
              <a:cs typeface="Arial Narrow"/>
            </a:endParaRPr>
          </a:p>
        </p:txBody>
      </p:sp>
      <p:cxnSp>
        <p:nvCxnSpPr>
          <p:cNvPr id="32" name="Conector recto 31"/>
          <p:cNvCxnSpPr>
            <a:stCxn id="26" idx="5"/>
            <a:endCxn id="25" idx="0"/>
          </p:cNvCxnSpPr>
          <p:nvPr/>
        </p:nvCxnSpPr>
        <p:spPr>
          <a:xfrm flipH="1">
            <a:off x="6847740" y="4307783"/>
            <a:ext cx="84785" cy="22521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25" idx="4"/>
            <a:endCxn id="15" idx="0"/>
          </p:cNvCxnSpPr>
          <p:nvPr/>
        </p:nvCxnSpPr>
        <p:spPr>
          <a:xfrm flipH="1">
            <a:off x="6659490" y="4611092"/>
            <a:ext cx="188250" cy="57412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2" idx="0"/>
            <a:endCxn id="17" idx="6"/>
          </p:cNvCxnSpPr>
          <p:nvPr/>
        </p:nvCxnSpPr>
        <p:spPr>
          <a:xfrm flipH="1">
            <a:off x="5592429" y="5774328"/>
            <a:ext cx="134156" cy="3783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43"/>
          <p:cNvCxnSpPr>
            <a:stCxn id="17" idx="4"/>
            <a:endCxn id="19" idx="0"/>
          </p:cNvCxnSpPr>
          <p:nvPr/>
        </p:nvCxnSpPr>
        <p:spPr>
          <a:xfrm flipH="1">
            <a:off x="5549043" y="6191697"/>
            <a:ext cx="4341" cy="21427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5514339" y="6113602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9" name="Conector recto 48"/>
          <p:cNvCxnSpPr>
            <a:stCxn id="19" idx="2"/>
            <a:endCxn id="20" idx="6"/>
          </p:cNvCxnSpPr>
          <p:nvPr/>
        </p:nvCxnSpPr>
        <p:spPr>
          <a:xfrm flipH="1" flipV="1">
            <a:off x="4929553" y="6394093"/>
            <a:ext cx="580445" cy="509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>
            <a:off x="4262382" y="6346708"/>
            <a:ext cx="61947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smtClean="0"/>
              <a:t>Portsmouth</a:t>
            </a:r>
            <a:endParaRPr lang="es-ES" sz="1000" dirty="0"/>
          </a:p>
        </p:txBody>
      </p:sp>
      <p:cxnSp>
        <p:nvCxnSpPr>
          <p:cNvPr id="61" name="Conector recto 60"/>
          <p:cNvCxnSpPr>
            <a:stCxn id="20" idx="1"/>
            <a:endCxn id="29" idx="5"/>
          </p:cNvCxnSpPr>
          <p:nvPr/>
        </p:nvCxnSpPr>
        <p:spPr>
          <a:xfrm flipH="1" flipV="1">
            <a:off x="4716576" y="6232826"/>
            <a:ext cx="146323" cy="13365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64"/>
          <p:cNvCxnSpPr>
            <a:stCxn id="14" idx="2"/>
            <a:endCxn id="30" idx="6"/>
          </p:cNvCxnSpPr>
          <p:nvPr/>
        </p:nvCxnSpPr>
        <p:spPr>
          <a:xfrm flipH="1">
            <a:off x="4970144" y="5699391"/>
            <a:ext cx="693337" cy="19689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0" idx="3"/>
            <a:endCxn id="29" idx="0"/>
          </p:cNvCxnSpPr>
          <p:nvPr/>
        </p:nvCxnSpPr>
        <p:spPr>
          <a:xfrm flipH="1">
            <a:off x="4688967" y="5923894"/>
            <a:ext cx="214523" cy="24227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17" idx="1"/>
            <a:endCxn id="30" idx="4"/>
          </p:cNvCxnSpPr>
          <p:nvPr/>
        </p:nvCxnSpPr>
        <p:spPr>
          <a:xfrm flipH="1" flipV="1">
            <a:off x="4931099" y="5935331"/>
            <a:ext cx="594676" cy="189708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12" idx="2"/>
            <a:endCxn id="17" idx="6"/>
          </p:cNvCxnSpPr>
          <p:nvPr/>
        </p:nvCxnSpPr>
        <p:spPr>
          <a:xfrm flipH="1" flipV="1">
            <a:off x="5592429" y="6152650"/>
            <a:ext cx="993933" cy="792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12" idx="2"/>
            <a:endCxn id="19" idx="6"/>
          </p:cNvCxnSpPr>
          <p:nvPr/>
        </p:nvCxnSpPr>
        <p:spPr>
          <a:xfrm flipH="1">
            <a:off x="5588088" y="6231856"/>
            <a:ext cx="998274" cy="213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28" idx="4"/>
            <a:endCxn id="14" idx="0"/>
          </p:cNvCxnSpPr>
          <p:nvPr/>
        </p:nvCxnSpPr>
        <p:spPr>
          <a:xfrm flipH="1">
            <a:off x="5746304" y="4993426"/>
            <a:ext cx="244953" cy="62313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Elipse 88"/>
          <p:cNvSpPr/>
          <p:nvPr/>
        </p:nvSpPr>
        <p:spPr>
          <a:xfrm>
            <a:off x="5284571" y="5602601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Elipse 89"/>
          <p:cNvSpPr/>
          <p:nvPr/>
        </p:nvSpPr>
        <p:spPr>
          <a:xfrm>
            <a:off x="3983503" y="5354004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1" name="Elipse 90"/>
          <p:cNvSpPr/>
          <p:nvPr/>
        </p:nvSpPr>
        <p:spPr>
          <a:xfrm>
            <a:off x="4903490" y="5277077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Elipse 92"/>
          <p:cNvSpPr/>
          <p:nvPr/>
        </p:nvSpPr>
        <p:spPr>
          <a:xfrm>
            <a:off x="3180747" y="6154731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4" name="Conector recto 93"/>
          <p:cNvCxnSpPr>
            <a:stCxn id="14" idx="2"/>
            <a:endCxn id="89" idx="5"/>
          </p:cNvCxnSpPr>
          <p:nvPr/>
        </p:nvCxnSpPr>
        <p:spPr>
          <a:xfrm flipH="1" flipV="1">
            <a:off x="5351225" y="5669259"/>
            <a:ext cx="312256" cy="301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>
            <a:stCxn id="89" idx="1"/>
          </p:cNvCxnSpPr>
          <p:nvPr/>
        </p:nvCxnSpPr>
        <p:spPr>
          <a:xfrm flipH="1" flipV="1">
            <a:off x="4981581" y="5354005"/>
            <a:ext cx="314426" cy="2600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7" idx="5"/>
          </p:cNvCxnSpPr>
          <p:nvPr/>
        </p:nvCxnSpPr>
        <p:spPr>
          <a:xfrm flipH="1">
            <a:off x="5362661" y="5565502"/>
            <a:ext cx="151678" cy="9231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cto 106"/>
          <p:cNvCxnSpPr>
            <a:stCxn id="90" idx="5"/>
            <a:endCxn id="113" idx="1"/>
          </p:cNvCxnSpPr>
          <p:nvPr/>
        </p:nvCxnSpPr>
        <p:spPr>
          <a:xfrm>
            <a:off x="4050157" y="5420662"/>
            <a:ext cx="48333" cy="8326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>
            <a:endCxn id="89" idx="2"/>
          </p:cNvCxnSpPr>
          <p:nvPr/>
        </p:nvCxnSpPr>
        <p:spPr>
          <a:xfrm>
            <a:off x="4061593" y="5432099"/>
            <a:ext cx="1222978" cy="20955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Elipse 112"/>
          <p:cNvSpPr/>
          <p:nvPr/>
        </p:nvSpPr>
        <p:spPr>
          <a:xfrm>
            <a:off x="4087054" y="5492494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5" name="Conector recto 114"/>
          <p:cNvCxnSpPr>
            <a:stCxn id="90" idx="4"/>
            <a:endCxn id="93" idx="0"/>
          </p:cNvCxnSpPr>
          <p:nvPr/>
        </p:nvCxnSpPr>
        <p:spPr>
          <a:xfrm flipH="1">
            <a:off x="3219792" y="5432099"/>
            <a:ext cx="802756" cy="72263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Elipse 120"/>
          <p:cNvSpPr/>
          <p:nvPr/>
        </p:nvSpPr>
        <p:spPr>
          <a:xfrm>
            <a:off x="4620318" y="438075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2" name="Elipse 121"/>
          <p:cNvSpPr/>
          <p:nvPr/>
        </p:nvSpPr>
        <p:spPr>
          <a:xfrm>
            <a:off x="5217917" y="3939126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3" name="Conector recto 122"/>
          <p:cNvCxnSpPr>
            <a:stCxn id="122" idx="5"/>
            <a:endCxn id="27" idx="2"/>
          </p:cNvCxnSpPr>
          <p:nvPr/>
        </p:nvCxnSpPr>
        <p:spPr>
          <a:xfrm>
            <a:off x="5284571" y="4005784"/>
            <a:ext cx="466465" cy="49211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>
            <a:stCxn id="27" idx="4"/>
            <a:endCxn id="28" idx="1"/>
          </p:cNvCxnSpPr>
          <p:nvPr/>
        </p:nvCxnSpPr>
        <p:spPr>
          <a:xfrm>
            <a:off x="5790081" y="4536945"/>
            <a:ext cx="173567" cy="3898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ector recto 129"/>
          <p:cNvCxnSpPr>
            <a:stCxn id="28" idx="6"/>
            <a:endCxn id="25" idx="2"/>
          </p:cNvCxnSpPr>
          <p:nvPr/>
        </p:nvCxnSpPr>
        <p:spPr>
          <a:xfrm flipV="1">
            <a:off x="6030302" y="4572045"/>
            <a:ext cx="778393" cy="3823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>
            <a:stCxn id="121" idx="4"/>
            <a:endCxn id="7" idx="0"/>
          </p:cNvCxnSpPr>
          <p:nvPr/>
        </p:nvCxnSpPr>
        <p:spPr>
          <a:xfrm>
            <a:off x="4659363" y="4458850"/>
            <a:ext cx="827367" cy="10399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Elipse 135"/>
          <p:cNvSpPr/>
          <p:nvPr/>
        </p:nvSpPr>
        <p:spPr>
          <a:xfrm>
            <a:off x="4581273" y="3257525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7" name="Elipse 136"/>
          <p:cNvSpPr/>
          <p:nvPr/>
        </p:nvSpPr>
        <p:spPr>
          <a:xfrm>
            <a:off x="5111393" y="2945538"/>
            <a:ext cx="78090" cy="78095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8" name="Conector recto 137"/>
          <p:cNvCxnSpPr>
            <a:stCxn id="137" idx="5"/>
            <a:endCxn id="122" idx="0"/>
          </p:cNvCxnSpPr>
          <p:nvPr/>
        </p:nvCxnSpPr>
        <p:spPr>
          <a:xfrm>
            <a:off x="5178047" y="3012196"/>
            <a:ext cx="78915" cy="92693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137" idx="3"/>
            <a:endCxn id="136" idx="6"/>
          </p:cNvCxnSpPr>
          <p:nvPr/>
        </p:nvCxnSpPr>
        <p:spPr>
          <a:xfrm flipH="1">
            <a:off x="4659363" y="3012196"/>
            <a:ext cx="463466" cy="28437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136" idx="4"/>
            <a:endCxn id="121" idx="7"/>
          </p:cNvCxnSpPr>
          <p:nvPr/>
        </p:nvCxnSpPr>
        <p:spPr>
          <a:xfrm>
            <a:off x="4620318" y="3335620"/>
            <a:ext cx="66654" cy="105657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uadroTexto 2"/>
          <p:cNvSpPr txBox="1"/>
          <p:nvPr/>
        </p:nvSpPr>
        <p:spPr>
          <a:xfrm>
            <a:off x="5142093" y="2814733"/>
            <a:ext cx="5136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latin typeface="Arial Narrow"/>
                <a:cs typeface="Arial Narrow"/>
              </a:rPr>
              <a:t>Leeds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62" name="CuadroTexto 61"/>
          <p:cNvSpPr txBox="1"/>
          <p:nvPr/>
        </p:nvSpPr>
        <p:spPr>
          <a:xfrm>
            <a:off x="4008614" y="3044440"/>
            <a:ext cx="7890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latin typeface="Arial Narrow"/>
                <a:cs typeface="Arial Narrow"/>
              </a:rPr>
              <a:t>Manchester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5230339" y="3770708"/>
            <a:ext cx="7761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 smtClean="0">
                <a:latin typeface="Arial Narrow"/>
                <a:cs typeface="Arial Narrow"/>
              </a:rPr>
              <a:t>Nottingham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64" name="CuadroTexto 63"/>
          <p:cNvSpPr txBox="1"/>
          <p:nvPr/>
        </p:nvSpPr>
        <p:spPr>
          <a:xfrm>
            <a:off x="3867569" y="4261387"/>
            <a:ext cx="737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 smtClean="0">
                <a:latin typeface="Arial Narrow"/>
                <a:cs typeface="Arial Narrow"/>
              </a:rPr>
              <a:t>Birmigham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5704034" y="4226323"/>
            <a:ext cx="885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 smtClean="0">
                <a:latin typeface="Arial Narrow"/>
                <a:cs typeface="Arial Narrow"/>
              </a:rPr>
              <a:t>Peterborough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67" name="CuadroTexto 66"/>
          <p:cNvSpPr txBox="1"/>
          <p:nvPr/>
        </p:nvSpPr>
        <p:spPr>
          <a:xfrm>
            <a:off x="5923663" y="4886285"/>
            <a:ext cx="7503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latin typeface="Arial Narrow"/>
                <a:cs typeface="Arial Narrow"/>
              </a:rPr>
              <a:t>Cambridge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68" name="CuadroTexto 67"/>
          <p:cNvSpPr txBox="1"/>
          <p:nvPr/>
        </p:nvSpPr>
        <p:spPr>
          <a:xfrm>
            <a:off x="6805387" y="4497898"/>
            <a:ext cx="602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latin typeface="Arial Narrow"/>
                <a:cs typeface="Arial Narrow"/>
              </a:rPr>
              <a:t>Norwich</a:t>
            </a:r>
            <a:endParaRPr lang="es-ES" sz="1100" dirty="0">
              <a:latin typeface="Arial Narrow"/>
              <a:cs typeface="Arial Narrow"/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2861238" y="6128918"/>
            <a:ext cx="307777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smtClean="0">
                <a:latin typeface="Arial Narrow"/>
                <a:cs typeface="Arial Narrow"/>
              </a:rPr>
              <a:t>Exeter</a:t>
            </a:r>
            <a:endParaRPr lang="es-ES" sz="1000" dirty="0">
              <a:latin typeface="Arial Narrow"/>
              <a:cs typeface="Arial Narrow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3704160" y="5172920"/>
            <a:ext cx="29217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smtClean="0">
                <a:latin typeface="Arial Narrow"/>
                <a:cs typeface="Arial Narrow"/>
              </a:rPr>
              <a:t>Bristol</a:t>
            </a:r>
            <a:endParaRPr lang="es-ES" sz="1000" dirty="0">
              <a:latin typeface="Arial Narrow"/>
              <a:cs typeface="Arial Narrow"/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4063585" y="5536158"/>
            <a:ext cx="21634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smtClean="0">
                <a:latin typeface="Arial Narrow"/>
                <a:cs typeface="Arial Narrow"/>
              </a:rPr>
              <a:t>Bath</a:t>
            </a:r>
            <a:endParaRPr lang="es-ES" sz="1000" dirty="0">
              <a:latin typeface="Arial Narrow"/>
              <a:cs typeface="Arial Narrow"/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3975847" y="5980846"/>
            <a:ext cx="713462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smtClean="0"/>
              <a:t>Southampton</a:t>
            </a:r>
            <a:endParaRPr lang="es-ES" sz="1000" dirty="0"/>
          </a:p>
        </p:txBody>
      </p:sp>
      <p:sp>
        <p:nvSpPr>
          <p:cNvPr id="76" name="CuadroTexto 75"/>
          <p:cNvSpPr txBox="1"/>
          <p:nvPr/>
        </p:nvSpPr>
        <p:spPr>
          <a:xfrm>
            <a:off x="4584953" y="5088829"/>
            <a:ext cx="359298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smtClean="0"/>
              <a:t>Oxford</a:t>
            </a:r>
            <a:endParaRPr lang="es-ES" sz="1000" dirty="0"/>
          </a:p>
        </p:txBody>
      </p:sp>
      <p:sp>
        <p:nvSpPr>
          <p:cNvPr id="77" name="CuadroTexto 76"/>
          <p:cNvSpPr txBox="1"/>
          <p:nvPr/>
        </p:nvSpPr>
        <p:spPr>
          <a:xfrm>
            <a:off x="5423810" y="5276664"/>
            <a:ext cx="390375" cy="230832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900" dirty="0" err="1" smtClean="0"/>
              <a:t>Watford</a:t>
            </a:r>
            <a:endParaRPr lang="es-ES" sz="900" dirty="0"/>
          </a:p>
        </p:txBody>
      </p:sp>
      <p:sp>
        <p:nvSpPr>
          <p:cNvPr id="78" name="CuadroTexto 77"/>
          <p:cNvSpPr txBox="1"/>
          <p:nvPr/>
        </p:nvSpPr>
        <p:spPr>
          <a:xfrm>
            <a:off x="4441649" y="5675175"/>
            <a:ext cx="571195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err="1" smtClean="0"/>
              <a:t>Basingtoke</a:t>
            </a:r>
            <a:endParaRPr lang="es-ES" sz="10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5098704" y="6049632"/>
            <a:ext cx="423193" cy="246221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r>
              <a:rPr lang="es-ES" sz="1000" dirty="0" err="1" smtClean="0"/>
              <a:t>Crawley</a:t>
            </a:r>
            <a:endParaRPr lang="es-ES" sz="10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890770" y="5576939"/>
            <a:ext cx="5120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latin typeface="Arial Narrow"/>
                <a:cs typeface="Arial Narrow"/>
              </a:rPr>
              <a:t>Slough</a:t>
            </a:r>
            <a:endParaRPr lang="es-ES" sz="1000" dirty="0">
              <a:latin typeface="Arial Narrow"/>
              <a:cs typeface="Arial Narrow"/>
            </a:endParaRPr>
          </a:p>
        </p:txBody>
      </p:sp>
      <p:cxnSp>
        <p:nvCxnSpPr>
          <p:cNvPr id="82" name="Conector recto 81"/>
          <p:cNvCxnSpPr/>
          <p:nvPr/>
        </p:nvCxnSpPr>
        <p:spPr>
          <a:xfrm flipH="1">
            <a:off x="4061593" y="5343735"/>
            <a:ext cx="853333" cy="4931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177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Dynamic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Programming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957294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An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optimisation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method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based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bottom</a:t>
            </a:r>
            <a:r>
              <a:rPr lang="es-ES" sz="28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-up </a:t>
            </a:r>
            <a:r>
              <a:rPr lang="es-ES" sz="2800" dirty="0" err="1" smtClean="0">
                <a:latin typeface="Arial Narrow"/>
                <a:cs typeface="Arial Narrow"/>
              </a:rPr>
              <a:t>application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memoization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5324431"/>
            <a:ext cx="9144000" cy="83099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Let’s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see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what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“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bottom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-up”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means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with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2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toy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examples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</a:p>
          <a:p>
            <a:pPr algn="ctr"/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(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not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really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optimisation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problems</a:t>
            </a:r>
            <a:r>
              <a:rPr lang="es-ES" sz="2400" dirty="0" smtClean="0">
                <a:solidFill>
                  <a:schemeClr val="bg1"/>
                </a:solidFill>
                <a:latin typeface="Arial Narrow"/>
                <a:cs typeface="Arial Narrow"/>
              </a:rPr>
              <a:t>)</a:t>
            </a:r>
            <a:endParaRPr lang="es-ES" sz="24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98550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" y="2480234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9396875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3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0465" y="2605137"/>
            <a:ext cx="107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f</a:t>
            </a:r>
            <a:r>
              <a:rPr lang="es-ES" dirty="0" err="1" smtClean="0">
                <a:latin typeface="Consolas"/>
                <a:cs typeface="Consolas"/>
              </a:rPr>
              <a:t>act</a:t>
            </a:r>
            <a:r>
              <a:rPr lang="es-ES" dirty="0" smtClean="0">
                <a:latin typeface="Consolas"/>
                <a:cs typeface="Consolas"/>
              </a:rPr>
              <a:t>(n)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497748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3" name="Flecha abajo 22"/>
          <p:cNvSpPr/>
          <p:nvPr/>
        </p:nvSpPr>
        <p:spPr>
          <a:xfrm>
            <a:off x="5384061" y="2605137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 rot="16200000">
            <a:off x="4117619" y="4267129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752352" y="2572765"/>
            <a:ext cx="30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n</a:t>
            </a:r>
            <a:endParaRPr lang="es-ES" dirty="0" smtClean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1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" y="2480234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301525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0465" y="2605137"/>
            <a:ext cx="107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f</a:t>
            </a:r>
            <a:r>
              <a:rPr lang="es-ES" dirty="0" err="1" smtClean="0">
                <a:latin typeface="Consolas"/>
                <a:cs typeface="Consolas"/>
              </a:rPr>
              <a:t>act</a:t>
            </a:r>
            <a:r>
              <a:rPr lang="es-ES" dirty="0" smtClean="0">
                <a:latin typeface="Consolas"/>
                <a:cs typeface="Consolas"/>
              </a:rPr>
              <a:t>(n)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497748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3" name="Flecha abajo 22"/>
          <p:cNvSpPr/>
          <p:nvPr/>
        </p:nvSpPr>
        <p:spPr>
          <a:xfrm>
            <a:off x="5384061" y="2605137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 rot="16200000">
            <a:off x="4117619" y="4267129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6225520" y="3355184"/>
            <a:ext cx="18345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n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(n-1)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6" name="Conector recto de flecha 25"/>
          <p:cNvCxnSpPr/>
          <p:nvPr/>
        </p:nvCxnSpPr>
        <p:spPr>
          <a:xfrm>
            <a:off x="6776993" y="2974469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/>
          <p:cNvSpPr txBox="1"/>
          <p:nvPr/>
        </p:nvSpPr>
        <p:spPr>
          <a:xfrm>
            <a:off x="5752352" y="2572765"/>
            <a:ext cx="63359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n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sz="1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(n-1)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927031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" y="2480234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08245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5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0465" y="2605137"/>
            <a:ext cx="107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f</a:t>
            </a:r>
            <a:r>
              <a:rPr lang="es-ES" dirty="0" err="1" smtClean="0">
                <a:latin typeface="Consolas"/>
                <a:cs typeface="Consolas"/>
              </a:rPr>
              <a:t>act</a:t>
            </a:r>
            <a:r>
              <a:rPr lang="es-ES" dirty="0" smtClean="0">
                <a:latin typeface="Consolas"/>
                <a:cs typeface="Consolas"/>
              </a:rPr>
              <a:t>(n)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497748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225520" y="3355184"/>
            <a:ext cx="18345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n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(n-1)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4" name="Conector recto de flecha 13"/>
          <p:cNvCxnSpPr>
            <a:stCxn id="10" idx="2"/>
          </p:cNvCxnSpPr>
          <p:nvPr/>
        </p:nvCxnSpPr>
        <p:spPr>
          <a:xfrm>
            <a:off x="6776993" y="2974469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6138865" y="4082463"/>
            <a:ext cx="23421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(n-1)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(n-2)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7033982" y="3761512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echa abajo 22"/>
          <p:cNvSpPr/>
          <p:nvPr/>
        </p:nvSpPr>
        <p:spPr>
          <a:xfrm>
            <a:off x="5384061" y="2605137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 rot="16200000">
            <a:off x="4117619" y="4267129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5722470" y="2572765"/>
            <a:ext cx="633594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n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sz="1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(n-1)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sz="1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(n-2)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120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1" y="2480234"/>
            <a:ext cx="3646251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n-US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</a:t>
            </a:r>
            <a:r>
              <a:rPr lang="en-US" dirty="0" smtClean="0">
                <a:latin typeface="Consolas"/>
                <a:cs typeface="Consolas"/>
              </a:rPr>
              <a:t>≤ </a:t>
            </a:r>
            <a:r>
              <a:rPr lang="en-US" dirty="0">
                <a:latin typeface="Consolas"/>
                <a:cs typeface="Consolas"/>
              </a:rPr>
              <a:t>1</a:t>
            </a:r>
            <a:r>
              <a:rPr lang="en-US" dirty="0" smtClean="0">
                <a:latin typeface="Consolas"/>
                <a:cs typeface="Consolas"/>
              </a:rPr>
              <a:t>  </a:t>
            </a:r>
            <a:r>
              <a:rPr lang="en-US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b="1" dirty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n × fact(n−1)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5008245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240465" y="2605137"/>
            <a:ext cx="107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f</a:t>
            </a:r>
            <a:r>
              <a:rPr lang="es-ES" dirty="0" err="1" smtClean="0">
                <a:latin typeface="Consolas"/>
                <a:cs typeface="Consolas"/>
              </a:rPr>
              <a:t>act</a:t>
            </a:r>
            <a:r>
              <a:rPr lang="es-ES" dirty="0" smtClean="0">
                <a:latin typeface="Consolas"/>
                <a:cs typeface="Consolas"/>
              </a:rPr>
              <a:t>(n)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497748" y="2066079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123924" y="4082463"/>
            <a:ext cx="23421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(n-1)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(n-2)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7033982" y="3761512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8232264" y="5856265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7479220" y="6236980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2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(1)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7313520" y="5486933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latin typeface="Consolas"/>
                <a:cs typeface="Consolas"/>
              </a:rPr>
              <a:t>3</a:t>
            </a:r>
            <a:r>
              <a:rPr lang="es-ES" dirty="0" smtClean="0">
                <a:latin typeface="Consolas"/>
                <a:cs typeface="Consolas"/>
              </a:rPr>
              <a:t>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(2)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21"/>
          <p:cNvCxnSpPr/>
          <p:nvPr/>
        </p:nvCxnSpPr>
        <p:spPr>
          <a:xfrm>
            <a:off x="7693812" y="4556382"/>
            <a:ext cx="0" cy="8075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echa abajo 22"/>
          <p:cNvSpPr/>
          <p:nvPr/>
        </p:nvSpPr>
        <p:spPr>
          <a:xfrm>
            <a:off x="5384061" y="2605137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/>
          <p:cNvSpPr txBox="1"/>
          <p:nvPr/>
        </p:nvSpPr>
        <p:spPr>
          <a:xfrm rot="16200000">
            <a:off x="4117619" y="4267129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6225520" y="3355184"/>
            <a:ext cx="18345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n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(n-1)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5" name="Conector recto de flecha 24"/>
          <p:cNvCxnSpPr/>
          <p:nvPr/>
        </p:nvCxnSpPr>
        <p:spPr>
          <a:xfrm>
            <a:off x="6776993" y="2974469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/>
          <p:cNvSpPr txBox="1"/>
          <p:nvPr/>
        </p:nvSpPr>
        <p:spPr>
          <a:xfrm>
            <a:off x="5722470" y="2572765"/>
            <a:ext cx="633594" cy="3847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n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sz="1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(n-1)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sz="1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(n-2)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dirty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27" name="Conector recto 26"/>
          <p:cNvCxnSpPr/>
          <p:nvPr/>
        </p:nvCxnSpPr>
        <p:spPr>
          <a:xfrm>
            <a:off x="5886821" y="4556382"/>
            <a:ext cx="0" cy="807500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1207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3869742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5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Agrupar 9"/>
          <p:cNvGrpSpPr/>
          <p:nvPr/>
        </p:nvGrpSpPr>
        <p:grpSpPr>
          <a:xfrm>
            <a:off x="0" y="1868967"/>
            <a:ext cx="4297557" cy="4941352"/>
            <a:chOff x="4846442" y="1854024"/>
            <a:chExt cx="4297557" cy="4941352"/>
          </a:xfrm>
        </p:grpSpPr>
        <p:sp>
          <p:nvSpPr>
            <p:cNvPr id="6" name="CuadroTexto 5"/>
            <p:cNvSpPr txBox="1"/>
            <p:nvPr/>
          </p:nvSpPr>
          <p:spPr>
            <a:xfrm>
              <a:off x="4861384" y="2271060"/>
              <a:ext cx="4280814" cy="452431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948A5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 </a:t>
              </a:r>
              <a:r>
                <a:rPr lang="en-US" dirty="0">
                  <a:latin typeface="Consolas"/>
                  <a:cs typeface="Consolas"/>
                </a:rPr>
                <a:t>M</a:t>
              </a:r>
              <a:r>
                <a:rPr lang="en-US" dirty="0" smtClean="0">
                  <a:latin typeface="Consolas"/>
                  <a:cs typeface="Consolas"/>
                </a:rPr>
                <a:t> </a:t>
              </a:r>
              <a:r>
                <a:rPr lang="en-US" dirty="0">
                  <a:latin typeface="Consolas"/>
                  <a:cs typeface="Consolas"/>
                </a:rPr>
                <a:t>← new  Vector(1000)</a:t>
              </a:r>
            </a:p>
            <a:p>
              <a:r>
                <a:rPr lang="da-DK" b="1" dirty="0">
                  <a:latin typeface="Consolas"/>
                  <a:cs typeface="Consolas"/>
                </a:rPr>
                <a:t>for</a:t>
              </a:r>
              <a:r>
                <a:rPr lang="da-DK" dirty="0">
                  <a:latin typeface="Consolas"/>
                  <a:cs typeface="Consolas"/>
                </a:rPr>
                <a:t>  0 ≤ i &lt; 1000 </a:t>
              </a:r>
              <a:r>
                <a:rPr lang="da-DK" b="1" dirty="0">
                  <a:latin typeface="Consolas"/>
                  <a:cs typeface="Consolas"/>
                </a:rPr>
                <a:t>do</a:t>
              </a:r>
            </a:p>
            <a:p>
              <a:r>
                <a:rPr lang="da-DK" dirty="0">
                  <a:latin typeface="Consolas"/>
                  <a:cs typeface="Consolas"/>
                </a:rPr>
                <a:t>	</a:t>
              </a:r>
              <a:r>
                <a:rPr lang="da-DK" dirty="0" smtClean="0">
                  <a:latin typeface="Consolas"/>
                  <a:cs typeface="Consolas"/>
                </a:rPr>
                <a:t>M </a:t>
              </a:r>
              <a:r>
                <a:rPr lang="da-DK" dirty="0">
                  <a:latin typeface="Consolas"/>
                  <a:cs typeface="Consolas"/>
                </a:rPr>
                <a:t>← 0</a:t>
              </a:r>
            </a:p>
            <a:p>
              <a:r>
                <a:rPr lang="da-DK" b="1" dirty="0">
                  <a:latin typeface="Consolas"/>
                  <a:cs typeface="Consolas"/>
                </a:rPr>
                <a:t>end </a:t>
              </a:r>
              <a:r>
                <a:rPr lang="da-DK" b="1" dirty="0" smtClean="0">
                  <a:latin typeface="Consolas"/>
                  <a:cs typeface="Consolas"/>
                </a:rPr>
                <a:t>for</a:t>
              </a:r>
            </a:p>
            <a:p>
              <a:endParaRPr lang="da-DK" b="1" dirty="0">
                <a:latin typeface="Consolas"/>
                <a:cs typeface="Consolas"/>
              </a:endParaRPr>
            </a:p>
            <a:p>
              <a:r>
                <a:rPr lang="da-DK" b="1" dirty="0" err="1">
                  <a:latin typeface="Consolas"/>
                  <a:cs typeface="Consolas"/>
                </a:rPr>
                <a:t>function</a:t>
              </a:r>
              <a:r>
                <a:rPr lang="da-DK" dirty="0">
                  <a:latin typeface="Consolas"/>
                  <a:cs typeface="Consolas"/>
                </a:rPr>
                <a:t>  </a:t>
              </a:r>
              <a:r>
                <a:rPr lang="da-DK" dirty="0" err="1">
                  <a:latin typeface="Consolas"/>
                  <a:cs typeface="Consolas"/>
                </a:rPr>
                <a:t>factMemo</a:t>
              </a:r>
              <a:r>
                <a:rPr lang="da-DK" dirty="0">
                  <a:latin typeface="Consolas"/>
                  <a:cs typeface="Consolas"/>
                </a:rPr>
                <a:t>(n)</a:t>
              </a:r>
            </a:p>
            <a:p>
              <a:r>
                <a:rPr lang="en-US" dirty="0" smtClean="0">
                  <a:latin typeface="Consolas"/>
                  <a:cs typeface="Consolas"/>
                </a:rPr>
                <a:t>	</a:t>
              </a:r>
              <a:r>
                <a:rPr lang="en-US" b="1" dirty="0" smtClean="0">
                  <a:latin typeface="Consolas"/>
                  <a:cs typeface="Consolas"/>
                </a:rPr>
                <a:t>if</a:t>
              </a:r>
              <a:r>
                <a:rPr lang="en-US" dirty="0" smtClean="0">
                  <a:latin typeface="Consolas"/>
                  <a:cs typeface="Consolas"/>
                </a:rPr>
                <a:t>  </a:t>
              </a:r>
              <a:r>
                <a:rPr lang="en-US" dirty="0">
                  <a:latin typeface="Consolas"/>
                  <a:cs typeface="Consolas"/>
                </a:rPr>
                <a:t>M</a:t>
              </a:r>
              <a:r>
                <a:rPr lang="en-US" dirty="0" smtClean="0">
                  <a:latin typeface="Consolas"/>
                  <a:cs typeface="Consolas"/>
                </a:rPr>
                <a:t>[</a:t>
              </a:r>
              <a:r>
                <a:rPr lang="en-US" dirty="0">
                  <a:latin typeface="Consolas"/>
                  <a:cs typeface="Consolas"/>
                </a:rPr>
                <a:t>n] &gt; 0 </a:t>
              </a:r>
              <a:r>
                <a:rPr lang="en-US" b="1" dirty="0">
                  <a:latin typeface="Consolas"/>
                  <a:cs typeface="Consolas"/>
                </a:rPr>
                <a:t>then</a:t>
              </a:r>
            </a:p>
            <a:p>
              <a:r>
                <a:rPr lang="en-US" dirty="0" smtClean="0">
                  <a:latin typeface="Consolas"/>
                  <a:cs typeface="Consolas"/>
                </a:rPr>
                <a:t>		return  </a:t>
              </a:r>
              <a:r>
                <a:rPr lang="en-US" dirty="0">
                  <a:latin typeface="Consolas"/>
                  <a:cs typeface="Consolas"/>
                </a:rPr>
                <a:t>M</a:t>
              </a:r>
              <a:r>
                <a:rPr lang="en-US" dirty="0" smtClean="0">
                  <a:latin typeface="Consolas"/>
                  <a:cs typeface="Consolas"/>
                </a:rPr>
                <a:t>[</a:t>
              </a:r>
              <a:r>
                <a:rPr lang="en-US" dirty="0">
                  <a:latin typeface="Consolas"/>
                  <a:cs typeface="Consolas"/>
                </a:rPr>
                <a:t>n]</a:t>
              </a:r>
            </a:p>
            <a:p>
              <a:r>
                <a:rPr lang="en-US" dirty="0" smtClean="0">
                  <a:latin typeface="Consolas"/>
                  <a:cs typeface="Consolas"/>
                </a:rPr>
                <a:t>	</a:t>
              </a:r>
              <a:r>
                <a:rPr lang="en-US" b="1" dirty="0" smtClean="0">
                  <a:latin typeface="Consolas"/>
                  <a:cs typeface="Consolas"/>
                </a:rPr>
                <a:t>else </a:t>
              </a:r>
              <a:r>
                <a:rPr lang="en-US" b="1" dirty="0">
                  <a:latin typeface="Consolas"/>
                  <a:cs typeface="Consolas"/>
                </a:rPr>
                <a:t>if  </a:t>
              </a:r>
              <a:r>
                <a:rPr lang="en-US" dirty="0">
                  <a:latin typeface="Consolas"/>
                  <a:cs typeface="Consolas"/>
                </a:rPr>
                <a:t>n ≤ 1</a:t>
              </a:r>
              <a:r>
                <a:rPr lang="en-US" dirty="0" smtClean="0">
                  <a:latin typeface="Consolas"/>
                  <a:cs typeface="Consolas"/>
                </a:rPr>
                <a:t> </a:t>
              </a:r>
              <a:r>
                <a:rPr lang="en-US" b="1" dirty="0">
                  <a:latin typeface="Consolas"/>
                  <a:cs typeface="Consolas"/>
                </a:rPr>
                <a:t>then</a:t>
              </a:r>
            </a:p>
            <a:p>
              <a:r>
                <a:rPr lang="is-IS" dirty="0">
                  <a:latin typeface="Consolas"/>
                  <a:cs typeface="Consolas"/>
                </a:rPr>
                <a:t> </a:t>
              </a:r>
              <a:r>
                <a:rPr lang="is-IS" dirty="0" smtClean="0">
                  <a:latin typeface="Consolas"/>
                  <a:cs typeface="Consolas"/>
                </a:rPr>
                <a:t>		M[</a:t>
              </a:r>
              <a:r>
                <a:rPr lang="is-IS" dirty="0">
                  <a:latin typeface="Consolas"/>
                  <a:cs typeface="Consolas"/>
                </a:rPr>
                <a:t>n] ← n; </a:t>
              </a:r>
              <a:endParaRPr lang="is-IS" dirty="0" smtClean="0">
                <a:latin typeface="Consolas"/>
                <a:cs typeface="Consolas"/>
              </a:endParaRPr>
            </a:p>
            <a:p>
              <a:r>
                <a:rPr lang="is-IS" dirty="0">
                  <a:latin typeface="Consolas"/>
                  <a:cs typeface="Consolas"/>
                </a:rPr>
                <a:t>	</a:t>
              </a:r>
              <a:r>
                <a:rPr lang="is-IS" dirty="0" smtClean="0">
                  <a:latin typeface="Consolas"/>
                  <a:cs typeface="Consolas"/>
                </a:rPr>
                <a:t>	return  M[</a:t>
              </a:r>
              <a:r>
                <a:rPr lang="is-IS" dirty="0">
                  <a:latin typeface="Consolas"/>
                  <a:cs typeface="Consolas"/>
                </a:rPr>
                <a:t>n]</a:t>
              </a:r>
            </a:p>
            <a:p>
              <a:r>
                <a:rPr lang="es-ES" dirty="0" smtClean="0">
                  <a:latin typeface="Consolas"/>
                  <a:cs typeface="Consolas"/>
                </a:rPr>
                <a:t>	</a:t>
              </a:r>
              <a:r>
                <a:rPr lang="es-ES" b="1" dirty="0" err="1" smtClean="0">
                  <a:latin typeface="Consolas"/>
                  <a:cs typeface="Consolas"/>
                </a:rPr>
                <a:t>else</a:t>
              </a:r>
              <a:endParaRPr lang="es-ES" b="1" dirty="0">
                <a:latin typeface="Consolas"/>
                <a:cs typeface="Consolas"/>
              </a:endParaRPr>
            </a:p>
            <a:p>
              <a:r>
                <a:rPr lang="fi-FI" dirty="0">
                  <a:latin typeface="Consolas"/>
                  <a:cs typeface="Consolas"/>
                </a:rPr>
                <a:t> </a:t>
              </a:r>
              <a:r>
                <a:rPr lang="fi-FI" dirty="0" smtClean="0">
                  <a:latin typeface="Consolas"/>
                  <a:cs typeface="Consolas"/>
                </a:rPr>
                <a:t>		</a:t>
              </a:r>
              <a:r>
                <a:rPr lang="fi-FI" dirty="0" err="1">
                  <a:latin typeface="Consolas"/>
                  <a:cs typeface="Consolas"/>
                </a:rPr>
                <a:t>M</a:t>
              </a:r>
              <a:r>
                <a:rPr lang="fi-FI" dirty="0" err="1" smtClean="0">
                  <a:latin typeface="Consolas"/>
                  <a:cs typeface="Consolas"/>
                </a:rPr>
                <a:t>[</a:t>
              </a:r>
              <a:r>
                <a:rPr lang="fi-FI" dirty="0" err="1">
                  <a:latin typeface="Consolas"/>
                  <a:cs typeface="Consolas"/>
                </a:rPr>
                <a:t>n</a:t>
              </a:r>
              <a:r>
                <a:rPr lang="fi-FI" dirty="0">
                  <a:latin typeface="Consolas"/>
                  <a:cs typeface="Consolas"/>
                </a:rPr>
                <a:t>] ← n × factMemo(n−1); </a:t>
              </a:r>
              <a:endParaRPr lang="fi-FI" dirty="0" smtClean="0">
                <a:latin typeface="Consolas"/>
                <a:cs typeface="Consolas"/>
              </a:endParaRPr>
            </a:p>
            <a:p>
              <a:r>
                <a:rPr lang="fi-FI" dirty="0">
                  <a:latin typeface="Consolas"/>
                  <a:cs typeface="Consolas"/>
                </a:rPr>
                <a:t>	</a:t>
              </a:r>
              <a:r>
                <a:rPr lang="fi-FI" dirty="0" smtClean="0">
                  <a:latin typeface="Consolas"/>
                  <a:cs typeface="Consolas"/>
                </a:rPr>
                <a:t>	</a:t>
              </a:r>
              <a:r>
                <a:rPr lang="fi-FI" b="1" dirty="0" err="1" smtClean="0">
                  <a:latin typeface="Consolas"/>
                  <a:cs typeface="Consolas"/>
                </a:rPr>
                <a:t>return</a:t>
              </a:r>
              <a:r>
                <a:rPr lang="fi-FI" dirty="0" smtClean="0">
                  <a:latin typeface="Consolas"/>
                  <a:cs typeface="Consolas"/>
                </a:rPr>
                <a:t> </a:t>
              </a:r>
              <a:r>
                <a:rPr lang="fi-FI" dirty="0" err="1">
                  <a:latin typeface="Consolas"/>
                  <a:cs typeface="Consolas"/>
                </a:rPr>
                <a:t>M</a:t>
              </a:r>
              <a:r>
                <a:rPr lang="fi-FI" dirty="0" err="1" smtClean="0">
                  <a:latin typeface="Consolas"/>
                  <a:cs typeface="Consolas"/>
                </a:rPr>
                <a:t>[</a:t>
              </a:r>
              <a:r>
                <a:rPr lang="fi-FI" dirty="0" err="1">
                  <a:latin typeface="Consolas"/>
                  <a:cs typeface="Consolas"/>
                </a:rPr>
                <a:t>n</a:t>
              </a:r>
              <a:r>
                <a:rPr lang="fi-FI" dirty="0">
                  <a:latin typeface="Consolas"/>
                  <a:cs typeface="Consolas"/>
                </a:rPr>
                <a:t>]</a:t>
              </a:r>
            </a:p>
            <a:p>
              <a:r>
                <a:rPr lang="fi-FI" b="1" dirty="0" smtClean="0">
                  <a:latin typeface="Consolas"/>
                  <a:cs typeface="Consolas"/>
                </a:rPr>
                <a:t>	</a:t>
              </a:r>
              <a:r>
                <a:rPr lang="fi-FI" b="1" dirty="0" err="1" smtClean="0">
                  <a:latin typeface="Consolas"/>
                  <a:cs typeface="Consolas"/>
                </a:rPr>
                <a:t>end</a:t>
              </a:r>
              <a:r>
                <a:rPr lang="fi-FI" b="1" dirty="0" smtClean="0">
                  <a:latin typeface="Consolas"/>
                  <a:cs typeface="Consolas"/>
                </a:rPr>
                <a:t> </a:t>
              </a:r>
              <a:r>
                <a:rPr lang="fi-FI" b="1" dirty="0" err="1">
                  <a:latin typeface="Consolas"/>
                  <a:cs typeface="Consolas"/>
                </a:rPr>
                <a:t>if</a:t>
              </a:r>
              <a:endParaRPr lang="fi-FI" b="1" dirty="0">
                <a:latin typeface="Consolas"/>
                <a:cs typeface="Consolas"/>
              </a:endParaRPr>
            </a:p>
            <a:p>
              <a:r>
                <a:rPr lang="fi-FI" b="1" dirty="0" err="1">
                  <a:latin typeface="Consolas"/>
                  <a:cs typeface="Consolas"/>
                </a:rPr>
                <a:t>end</a:t>
              </a:r>
              <a:r>
                <a:rPr lang="fi-FI" b="1" dirty="0">
                  <a:latin typeface="Consolas"/>
                  <a:cs typeface="Consolas"/>
                </a:rPr>
                <a:t> </a:t>
              </a:r>
              <a:r>
                <a:rPr lang="fi-FI" b="1" dirty="0" err="1">
                  <a:latin typeface="Consolas"/>
                  <a:cs typeface="Consolas"/>
                </a:rPr>
                <a:t>function</a:t>
              </a:r>
              <a:endParaRPr lang="es-ES" b="1" dirty="0">
                <a:latin typeface="Consolas"/>
                <a:cs typeface="Consolas"/>
              </a:endParaRPr>
            </a:p>
          </p:txBody>
        </p:sp>
        <p:sp>
          <p:nvSpPr>
            <p:cNvPr id="7" name="CuadroTexto 6"/>
            <p:cNvSpPr txBox="1"/>
            <p:nvPr/>
          </p:nvSpPr>
          <p:spPr>
            <a:xfrm>
              <a:off x="4846442" y="1854024"/>
              <a:ext cx="4297557" cy="40011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dirty="0" err="1" smtClean="0">
                  <a:latin typeface="Arial Narrow"/>
                  <a:cs typeface="Arial Narrow"/>
                </a:rPr>
                <a:t>Recursive</a:t>
              </a:r>
              <a:r>
                <a:rPr lang="es-ES" sz="2000" dirty="0" smtClean="0">
                  <a:latin typeface="Arial Narrow"/>
                  <a:cs typeface="Arial Narrow"/>
                </a:rPr>
                <a:t> </a:t>
              </a:r>
              <a:r>
                <a:rPr lang="es-ES" sz="2000" dirty="0" err="1" smtClean="0">
                  <a:latin typeface="Arial Narrow"/>
                  <a:cs typeface="Arial Narrow"/>
                </a:rPr>
                <a:t>memoized</a:t>
              </a:r>
              <a:r>
                <a:rPr lang="es-ES" sz="2000" dirty="0" smtClean="0">
                  <a:latin typeface="Arial Narrow"/>
                  <a:cs typeface="Arial Narrow"/>
                </a:rPr>
                <a:t> </a:t>
              </a:r>
              <a:r>
                <a:rPr lang="es-ES" sz="2000" dirty="0" err="1" smtClean="0">
                  <a:latin typeface="Arial Narrow"/>
                  <a:cs typeface="Arial Narrow"/>
                </a:rPr>
                <a:t>solution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6233111" y="2408025"/>
            <a:ext cx="1073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f</a:t>
            </a:r>
            <a:r>
              <a:rPr lang="es-ES" dirty="0" err="1" smtClean="0">
                <a:latin typeface="Consolas"/>
                <a:cs typeface="Consolas"/>
              </a:rPr>
              <a:t>act</a:t>
            </a:r>
            <a:r>
              <a:rPr lang="es-ES" dirty="0" smtClean="0">
                <a:latin typeface="Consolas"/>
                <a:cs typeface="Consolas"/>
              </a:rPr>
              <a:t>(n)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490394" y="1868967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6116570" y="3885351"/>
            <a:ext cx="234218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(n-1)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(n-2)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6" name="Conector recto de flecha 15"/>
          <p:cNvCxnSpPr/>
          <p:nvPr/>
        </p:nvCxnSpPr>
        <p:spPr>
          <a:xfrm>
            <a:off x="7026628" y="3639105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8224910" y="5659153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7471866" y="6039868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2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(1)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306166" y="5289821"/>
            <a:ext cx="15807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>
                <a:latin typeface="Consolas"/>
                <a:cs typeface="Consolas"/>
              </a:rPr>
              <a:t>3</a:t>
            </a:r>
            <a:r>
              <a:rPr lang="es-ES" dirty="0" smtClean="0">
                <a:latin typeface="Consolas"/>
                <a:cs typeface="Consolas"/>
              </a:rPr>
              <a:t>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(2)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0" name="Conector recto 19"/>
          <p:cNvCxnSpPr/>
          <p:nvPr/>
        </p:nvCxnSpPr>
        <p:spPr>
          <a:xfrm>
            <a:off x="7686458" y="4359270"/>
            <a:ext cx="0" cy="80750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Flecha abajo 20"/>
          <p:cNvSpPr/>
          <p:nvPr/>
        </p:nvSpPr>
        <p:spPr>
          <a:xfrm>
            <a:off x="5376707" y="2408025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 rot="16200000">
            <a:off x="4110265" y="4070017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225520" y="3355184"/>
            <a:ext cx="183453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n x </a:t>
            </a:r>
            <a:r>
              <a:rPr lang="es-ES" dirty="0" err="1" smtClean="0">
                <a:latin typeface="Consolas"/>
                <a:cs typeface="Consolas"/>
              </a:rPr>
              <a:t>fact</a:t>
            </a:r>
            <a:r>
              <a:rPr lang="es-ES" dirty="0" smtClean="0">
                <a:latin typeface="Consolas"/>
                <a:cs typeface="Consolas"/>
              </a:rPr>
              <a:t>(n-1)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6776993" y="2974469"/>
            <a:ext cx="0" cy="38071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4216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2693165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70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71739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719352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1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389410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717634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2629644"/>
            <a:ext cx="3646251" cy="239062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4762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80481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01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100169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347780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21" name="Conector recto de flecha 20"/>
          <p:cNvCxnSpPr/>
          <p:nvPr/>
        </p:nvCxnSpPr>
        <p:spPr>
          <a:xfrm flipH="1">
            <a:off x="6738471" y="6200588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7064340" y="60278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0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0" y="2898582"/>
            <a:ext cx="3646251" cy="239062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7054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919486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364279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900832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738471" y="5842004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064340" y="5669223"/>
            <a:ext cx="85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1xM[0]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" y="3152587"/>
            <a:ext cx="3646251" cy="851644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18931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81" name="Agrupar 80"/>
          <p:cNvGrpSpPr/>
          <p:nvPr/>
        </p:nvGrpSpPr>
        <p:grpSpPr>
          <a:xfrm>
            <a:off x="1479176" y="956235"/>
            <a:ext cx="5783427" cy="5587466"/>
            <a:chOff x="2861238" y="2814733"/>
            <a:chExt cx="4435198" cy="3758131"/>
          </a:xfrm>
        </p:grpSpPr>
        <p:sp>
          <p:nvSpPr>
            <p:cNvPr id="82" name="Elipse 81"/>
            <p:cNvSpPr/>
            <p:nvPr/>
          </p:nvSpPr>
          <p:spPr>
            <a:xfrm>
              <a:off x="5663481" y="5616562"/>
              <a:ext cx="165645" cy="165657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83" name="Elipse 82"/>
            <p:cNvSpPr/>
            <p:nvPr/>
          </p:nvSpPr>
          <p:spPr>
            <a:xfrm>
              <a:off x="6620445" y="5185216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6698535" y="5017090"/>
              <a:ext cx="322694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Ipswich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5447685" y="5498844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87" name="Conector recto 86"/>
            <p:cNvCxnSpPr>
              <a:stCxn id="82" idx="2"/>
              <a:endCxn id="86" idx="5"/>
            </p:cNvCxnSpPr>
            <p:nvPr/>
          </p:nvCxnSpPr>
          <p:spPr>
            <a:xfrm flipH="1" flipV="1">
              <a:off x="5514339" y="5565502"/>
              <a:ext cx="149142" cy="13388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>
              <a:stCxn id="83" idx="3"/>
            </p:cNvCxnSpPr>
            <p:nvPr/>
          </p:nvCxnSpPr>
          <p:spPr>
            <a:xfrm flipH="1">
              <a:off x="5829126" y="5251874"/>
              <a:ext cx="802755" cy="44751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ipse 91"/>
            <p:cNvSpPr/>
            <p:nvPr/>
          </p:nvSpPr>
          <p:spPr>
            <a:xfrm>
              <a:off x="5509998" y="6405968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95" name="Elipse 94"/>
            <p:cNvSpPr/>
            <p:nvPr/>
          </p:nvSpPr>
          <p:spPr>
            <a:xfrm>
              <a:off x="4851463" y="635504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5635187" y="6386554"/>
              <a:ext cx="360438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Brighton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6499189" y="5958995"/>
              <a:ext cx="258098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Dover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99" name="Elipse 98"/>
            <p:cNvSpPr/>
            <p:nvPr/>
          </p:nvSpPr>
          <p:spPr>
            <a:xfrm>
              <a:off x="6581400" y="619885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01" name="CuadroTexto 100"/>
            <p:cNvSpPr txBox="1"/>
            <p:nvPr/>
          </p:nvSpPr>
          <p:spPr>
            <a:xfrm>
              <a:off x="5864746" y="5641937"/>
              <a:ext cx="322925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London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02" name="Forma libre 101"/>
            <p:cNvSpPr/>
            <p:nvPr/>
          </p:nvSpPr>
          <p:spPr>
            <a:xfrm>
              <a:off x="5726585" y="5774328"/>
              <a:ext cx="859777" cy="457528"/>
            </a:xfrm>
            <a:custGeom>
              <a:avLst/>
              <a:gdLst>
                <a:gd name="connsiteX0" fmla="*/ 0 w 859777"/>
                <a:gd name="connsiteY0" fmla="*/ 0 h 457528"/>
                <a:gd name="connsiteX1" fmla="*/ 323402 w 859777"/>
                <a:gd name="connsiteY1" fmla="*/ 260318 h 457528"/>
                <a:gd name="connsiteX2" fmla="*/ 859777 w 859777"/>
                <a:gd name="connsiteY2" fmla="*/ 457528 h 45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777" h="457528">
                  <a:moveTo>
                    <a:pt x="0" y="0"/>
                  </a:moveTo>
                  <a:cubicBezTo>
                    <a:pt x="90053" y="92031"/>
                    <a:pt x="180106" y="184063"/>
                    <a:pt x="323402" y="260318"/>
                  </a:cubicBezTo>
                  <a:cubicBezTo>
                    <a:pt x="466698" y="336573"/>
                    <a:pt x="859777" y="457528"/>
                    <a:pt x="859777" y="457528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03" name="Elipse 102"/>
            <p:cNvSpPr/>
            <p:nvPr/>
          </p:nvSpPr>
          <p:spPr>
            <a:xfrm>
              <a:off x="6808695" y="4532997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04" name="Elipse 103"/>
            <p:cNvSpPr/>
            <p:nvPr/>
          </p:nvSpPr>
          <p:spPr>
            <a:xfrm>
              <a:off x="6865871" y="424112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05" name="Elipse 104"/>
            <p:cNvSpPr/>
            <p:nvPr/>
          </p:nvSpPr>
          <p:spPr>
            <a:xfrm>
              <a:off x="5751036" y="4458850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06" name="Elipse 105"/>
            <p:cNvSpPr/>
            <p:nvPr/>
          </p:nvSpPr>
          <p:spPr>
            <a:xfrm>
              <a:off x="5952212" y="4915331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09" name="Elipse 108"/>
            <p:cNvSpPr/>
            <p:nvPr/>
          </p:nvSpPr>
          <p:spPr>
            <a:xfrm>
              <a:off x="4649922" y="6166168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10" name="Elipse 109"/>
            <p:cNvSpPr/>
            <p:nvPr/>
          </p:nvSpPr>
          <p:spPr>
            <a:xfrm>
              <a:off x="4892054" y="5857236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11" name="CuadroTexto 110"/>
            <p:cNvSpPr txBox="1"/>
            <p:nvPr/>
          </p:nvSpPr>
          <p:spPr>
            <a:xfrm>
              <a:off x="6936073" y="4072999"/>
              <a:ext cx="324539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Cromer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cxnSp>
          <p:nvCxnSpPr>
            <p:cNvPr id="112" name="Conector recto 111"/>
            <p:cNvCxnSpPr>
              <a:stCxn id="104" idx="5"/>
              <a:endCxn id="103" idx="0"/>
            </p:cNvCxnSpPr>
            <p:nvPr/>
          </p:nvCxnSpPr>
          <p:spPr>
            <a:xfrm flipH="1">
              <a:off x="6847740" y="4307783"/>
              <a:ext cx="84785" cy="22521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ector recto 113"/>
            <p:cNvCxnSpPr>
              <a:stCxn id="103" idx="4"/>
              <a:endCxn id="83" idx="0"/>
            </p:cNvCxnSpPr>
            <p:nvPr/>
          </p:nvCxnSpPr>
          <p:spPr>
            <a:xfrm flipH="1">
              <a:off x="6659490" y="4611092"/>
              <a:ext cx="188250" cy="574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ector recto 115"/>
            <p:cNvCxnSpPr>
              <a:stCxn id="102" idx="0"/>
              <a:endCxn id="118" idx="6"/>
            </p:cNvCxnSpPr>
            <p:nvPr/>
          </p:nvCxnSpPr>
          <p:spPr>
            <a:xfrm flipH="1">
              <a:off x="5592429" y="5774328"/>
              <a:ext cx="134156" cy="37832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>
              <a:stCxn id="118" idx="4"/>
              <a:endCxn id="92" idx="0"/>
            </p:cNvCxnSpPr>
            <p:nvPr/>
          </p:nvCxnSpPr>
          <p:spPr>
            <a:xfrm flipH="1">
              <a:off x="5549043" y="6191697"/>
              <a:ext cx="4341" cy="21427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Elipse 117"/>
            <p:cNvSpPr/>
            <p:nvPr/>
          </p:nvSpPr>
          <p:spPr>
            <a:xfrm>
              <a:off x="5514339" y="6113602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19" name="Conector recto 118"/>
            <p:cNvCxnSpPr>
              <a:stCxn id="92" idx="2"/>
              <a:endCxn id="95" idx="6"/>
            </p:cNvCxnSpPr>
            <p:nvPr/>
          </p:nvCxnSpPr>
          <p:spPr>
            <a:xfrm flipH="1" flipV="1">
              <a:off x="4929553" y="6394093"/>
              <a:ext cx="580445" cy="509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CuadroTexto 119"/>
            <p:cNvSpPr txBox="1"/>
            <p:nvPr/>
          </p:nvSpPr>
          <p:spPr>
            <a:xfrm>
              <a:off x="4262382" y="6346708"/>
              <a:ext cx="570075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/>
                <a:t>Portsmouth</a:t>
              </a:r>
              <a:endParaRPr lang="es-ES" sz="1200" dirty="0"/>
            </a:p>
          </p:txBody>
        </p:sp>
        <p:cxnSp>
          <p:nvCxnSpPr>
            <p:cNvPr id="124" name="Conector recto 123"/>
            <p:cNvCxnSpPr>
              <a:stCxn id="95" idx="1"/>
              <a:endCxn id="109" idx="5"/>
            </p:cNvCxnSpPr>
            <p:nvPr/>
          </p:nvCxnSpPr>
          <p:spPr>
            <a:xfrm flipH="1" flipV="1">
              <a:off x="4716576" y="6232826"/>
              <a:ext cx="146323" cy="13365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>
              <a:stCxn id="82" idx="2"/>
              <a:endCxn id="110" idx="6"/>
            </p:cNvCxnSpPr>
            <p:nvPr/>
          </p:nvCxnSpPr>
          <p:spPr>
            <a:xfrm flipH="1">
              <a:off x="4970144" y="5699391"/>
              <a:ext cx="693337" cy="19689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ector recto 126"/>
            <p:cNvCxnSpPr>
              <a:stCxn id="110" idx="3"/>
              <a:endCxn id="109" idx="0"/>
            </p:cNvCxnSpPr>
            <p:nvPr/>
          </p:nvCxnSpPr>
          <p:spPr>
            <a:xfrm flipH="1">
              <a:off x="4688967" y="5923894"/>
              <a:ext cx="214523" cy="2422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ector recto 127"/>
            <p:cNvCxnSpPr>
              <a:stCxn id="118" idx="1"/>
              <a:endCxn id="110" idx="4"/>
            </p:cNvCxnSpPr>
            <p:nvPr/>
          </p:nvCxnSpPr>
          <p:spPr>
            <a:xfrm flipH="1" flipV="1">
              <a:off x="4931099" y="5935331"/>
              <a:ext cx="594676" cy="18970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ector recto 128"/>
            <p:cNvCxnSpPr>
              <a:stCxn id="102" idx="2"/>
              <a:endCxn id="118" idx="6"/>
            </p:cNvCxnSpPr>
            <p:nvPr/>
          </p:nvCxnSpPr>
          <p:spPr>
            <a:xfrm flipH="1" flipV="1">
              <a:off x="5592429" y="6152650"/>
              <a:ext cx="993933" cy="792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>
              <a:stCxn id="102" idx="2"/>
              <a:endCxn id="92" idx="6"/>
            </p:cNvCxnSpPr>
            <p:nvPr/>
          </p:nvCxnSpPr>
          <p:spPr>
            <a:xfrm flipH="1">
              <a:off x="5588088" y="6231856"/>
              <a:ext cx="998274" cy="2131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>
              <a:stCxn id="106" idx="4"/>
              <a:endCxn id="82" idx="0"/>
            </p:cNvCxnSpPr>
            <p:nvPr/>
          </p:nvCxnSpPr>
          <p:spPr>
            <a:xfrm flipH="1">
              <a:off x="5746304" y="4993426"/>
              <a:ext cx="244953" cy="62313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Elipse 133"/>
            <p:cNvSpPr/>
            <p:nvPr/>
          </p:nvSpPr>
          <p:spPr>
            <a:xfrm>
              <a:off x="5284571" y="5602601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35" name="Elipse 134"/>
            <p:cNvSpPr/>
            <p:nvPr/>
          </p:nvSpPr>
          <p:spPr>
            <a:xfrm>
              <a:off x="3983503" y="5354004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39" name="Elipse 138"/>
            <p:cNvSpPr/>
            <p:nvPr/>
          </p:nvSpPr>
          <p:spPr>
            <a:xfrm>
              <a:off x="4903490" y="5277077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40" name="Elipse 139"/>
            <p:cNvSpPr/>
            <p:nvPr/>
          </p:nvSpPr>
          <p:spPr>
            <a:xfrm>
              <a:off x="3180747" y="6154731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41" name="Conector recto 140"/>
            <p:cNvCxnSpPr>
              <a:stCxn id="82" idx="2"/>
              <a:endCxn id="134" idx="5"/>
            </p:cNvCxnSpPr>
            <p:nvPr/>
          </p:nvCxnSpPr>
          <p:spPr>
            <a:xfrm flipH="1" flipV="1">
              <a:off x="5351225" y="5669259"/>
              <a:ext cx="312256" cy="301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>
              <a:stCxn id="134" idx="1"/>
            </p:cNvCxnSpPr>
            <p:nvPr/>
          </p:nvCxnSpPr>
          <p:spPr>
            <a:xfrm flipH="1" flipV="1">
              <a:off x="4981581" y="5354005"/>
              <a:ext cx="314426" cy="2600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>
              <a:stCxn id="86" idx="5"/>
            </p:cNvCxnSpPr>
            <p:nvPr/>
          </p:nvCxnSpPr>
          <p:spPr>
            <a:xfrm flipH="1">
              <a:off x="5362661" y="5565502"/>
              <a:ext cx="151678" cy="9231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>
              <a:stCxn id="135" idx="5"/>
              <a:endCxn id="146" idx="1"/>
            </p:cNvCxnSpPr>
            <p:nvPr/>
          </p:nvCxnSpPr>
          <p:spPr>
            <a:xfrm>
              <a:off x="4050157" y="5420662"/>
              <a:ext cx="48333" cy="8326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ector recto 144"/>
            <p:cNvCxnSpPr>
              <a:endCxn id="134" idx="2"/>
            </p:cNvCxnSpPr>
            <p:nvPr/>
          </p:nvCxnSpPr>
          <p:spPr>
            <a:xfrm>
              <a:off x="4061593" y="5432099"/>
              <a:ext cx="1222978" cy="2095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Elipse 145"/>
            <p:cNvSpPr/>
            <p:nvPr/>
          </p:nvSpPr>
          <p:spPr>
            <a:xfrm>
              <a:off x="4087054" y="5492494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48" name="Conector recto 147"/>
            <p:cNvCxnSpPr>
              <a:stCxn id="135" idx="4"/>
              <a:endCxn id="140" idx="0"/>
            </p:cNvCxnSpPr>
            <p:nvPr/>
          </p:nvCxnSpPr>
          <p:spPr>
            <a:xfrm flipH="1">
              <a:off x="3219792" y="5432099"/>
              <a:ext cx="802756" cy="7226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Elipse 148"/>
            <p:cNvSpPr/>
            <p:nvPr/>
          </p:nvSpPr>
          <p:spPr>
            <a:xfrm>
              <a:off x="4620318" y="438075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51" name="Elipse 150"/>
            <p:cNvSpPr/>
            <p:nvPr/>
          </p:nvSpPr>
          <p:spPr>
            <a:xfrm>
              <a:off x="5217917" y="3939126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52" name="Conector recto 151"/>
            <p:cNvCxnSpPr>
              <a:stCxn id="151" idx="5"/>
              <a:endCxn id="105" idx="2"/>
            </p:cNvCxnSpPr>
            <p:nvPr/>
          </p:nvCxnSpPr>
          <p:spPr>
            <a:xfrm>
              <a:off x="5284571" y="4005784"/>
              <a:ext cx="466465" cy="49211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>
              <a:stCxn id="105" idx="4"/>
              <a:endCxn id="106" idx="1"/>
            </p:cNvCxnSpPr>
            <p:nvPr/>
          </p:nvCxnSpPr>
          <p:spPr>
            <a:xfrm>
              <a:off x="5790081" y="4536945"/>
              <a:ext cx="173567" cy="3898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>
              <a:stCxn id="106" idx="6"/>
              <a:endCxn id="103" idx="2"/>
            </p:cNvCxnSpPr>
            <p:nvPr/>
          </p:nvCxnSpPr>
          <p:spPr>
            <a:xfrm flipV="1">
              <a:off x="6030302" y="4572045"/>
              <a:ext cx="778393" cy="38233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>
              <a:stCxn id="149" idx="4"/>
              <a:endCxn id="86" idx="0"/>
            </p:cNvCxnSpPr>
            <p:nvPr/>
          </p:nvCxnSpPr>
          <p:spPr>
            <a:xfrm>
              <a:off x="4659363" y="4458850"/>
              <a:ext cx="827367" cy="103999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Elipse 155"/>
            <p:cNvSpPr/>
            <p:nvPr/>
          </p:nvSpPr>
          <p:spPr>
            <a:xfrm>
              <a:off x="4581273" y="325752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57" name="Elipse 156"/>
            <p:cNvSpPr/>
            <p:nvPr/>
          </p:nvSpPr>
          <p:spPr>
            <a:xfrm>
              <a:off x="5111393" y="2945538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58" name="Conector recto 157"/>
            <p:cNvCxnSpPr>
              <a:stCxn id="157" idx="5"/>
              <a:endCxn id="151" idx="0"/>
            </p:cNvCxnSpPr>
            <p:nvPr/>
          </p:nvCxnSpPr>
          <p:spPr>
            <a:xfrm>
              <a:off x="5178047" y="3012196"/>
              <a:ext cx="78915" cy="92693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/>
            <p:cNvCxnSpPr>
              <a:stCxn id="157" idx="3"/>
              <a:endCxn id="156" idx="6"/>
            </p:cNvCxnSpPr>
            <p:nvPr/>
          </p:nvCxnSpPr>
          <p:spPr>
            <a:xfrm flipH="1">
              <a:off x="4659363" y="3012196"/>
              <a:ext cx="463466" cy="28437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/>
            <p:cNvCxnSpPr>
              <a:stCxn id="156" idx="4"/>
              <a:endCxn id="149" idx="7"/>
            </p:cNvCxnSpPr>
            <p:nvPr/>
          </p:nvCxnSpPr>
          <p:spPr>
            <a:xfrm>
              <a:off x="4620318" y="3335620"/>
              <a:ext cx="66654" cy="105657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CuadroTexto 160"/>
            <p:cNvSpPr txBox="1"/>
            <p:nvPr/>
          </p:nvSpPr>
          <p:spPr>
            <a:xfrm>
              <a:off x="5142093" y="2814733"/>
              <a:ext cx="405304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Leeds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2" name="CuadroTexto 161"/>
            <p:cNvSpPr txBox="1"/>
            <p:nvPr/>
          </p:nvSpPr>
          <p:spPr>
            <a:xfrm>
              <a:off x="4008614" y="3044440"/>
              <a:ext cx="647267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Manchester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3" name="CuadroTexto 162"/>
            <p:cNvSpPr txBox="1"/>
            <p:nvPr/>
          </p:nvSpPr>
          <p:spPr>
            <a:xfrm>
              <a:off x="5230339" y="3770708"/>
              <a:ext cx="636492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Nottingham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4" name="CuadroTexto 163"/>
            <p:cNvSpPr txBox="1"/>
            <p:nvPr/>
          </p:nvSpPr>
          <p:spPr>
            <a:xfrm>
              <a:off x="3867569" y="4261387"/>
              <a:ext cx="604050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Birmigham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5" name="CuadroTexto 164"/>
            <p:cNvSpPr txBox="1"/>
            <p:nvPr/>
          </p:nvSpPr>
          <p:spPr>
            <a:xfrm>
              <a:off x="5704034" y="4226323"/>
              <a:ext cx="728056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Peterborough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6" name="CuadroTexto 165"/>
            <p:cNvSpPr txBox="1"/>
            <p:nvPr/>
          </p:nvSpPr>
          <p:spPr>
            <a:xfrm>
              <a:off x="5923663" y="4886285"/>
              <a:ext cx="614883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Cambridge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7" name="CuadroTexto 166"/>
            <p:cNvSpPr txBox="1"/>
            <p:nvPr/>
          </p:nvSpPr>
          <p:spPr>
            <a:xfrm>
              <a:off x="6805387" y="4497898"/>
              <a:ext cx="491049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Norwich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8" name="CuadroTexto 167"/>
            <p:cNvSpPr txBox="1"/>
            <p:nvPr/>
          </p:nvSpPr>
          <p:spPr>
            <a:xfrm>
              <a:off x="2861238" y="6128918"/>
              <a:ext cx="279707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Exeter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69" name="CuadroTexto 168"/>
            <p:cNvSpPr txBox="1"/>
            <p:nvPr/>
          </p:nvSpPr>
          <p:spPr>
            <a:xfrm>
              <a:off x="3704160" y="5172920"/>
              <a:ext cx="268874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Bristol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70" name="CuadroTexto 169"/>
            <p:cNvSpPr txBox="1"/>
            <p:nvPr/>
          </p:nvSpPr>
          <p:spPr>
            <a:xfrm>
              <a:off x="4063585" y="5536158"/>
              <a:ext cx="199091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Bath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71" name="CuadroTexto 170"/>
            <p:cNvSpPr txBox="1"/>
            <p:nvPr/>
          </p:nvSpPr>
          <p:spPr>
            <a:xfrm>
              <a:off x="3975847" y="5980846"/>
              <a:ext cx="656568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/>
                <a:t>Southampton</a:t>
              </a:r>
              <a:endParaRPr lang="es-ES" sz="1200" dirty="0"/>
            </a:p>
          </p:txBody>
        </p:sp>
        <p:sp>
          <p:nvSpPr>
            <p:cNvPr id="172" name="CuadroTexto 171"/>
            <p:cNvSpPr txBox="1"/>
            <p:nvPr/>
          </p:nvSpPr>
          <p:spPr>
            <a:xfrm>
              <a:off x="4584953" y="5088829"/>
              <a:ext cx="330647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/>
                <a:t>Oxford</a:t>
              </a:r>
              <a:endParaRPr lang="es-ES" sz="1200" dirty="0"/>
            </a:p>
          </p:txBody>
        </p:sp>
        <p:sp>
          <p:nvSpPr>
            <p:cNvPr id="173" name="CuadroTexto 172"/>
            <p:cNvSpPr txBox="1"/>
            <p:nvPr/>
          </p:nvSpPr>
          <p:spPr>
            <a:xfrm>
              <a:off x="5423810" y="5276664"/>
              <a:ext cx="399161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/>
                <a:t>Watford</a:t>
              </a:r>
              <a:endParaRPr lang="es-ES" sz="1200" dirty="0"/>
            </a:p>
          </p:txBody>
        </p:sp>
        <p:sp>
          <p:nvSpPr>
            <p:cNvPr id="174" name="CuadroTexto 173"/>
            <p:cNvSpPr txBox="1"/>
            <p:nvPr/>
          </p:nvSpPr>
          <p:spPr>
            <a:xfrm>
              <a:off x="4471531" y="5675175"/>
              <a:ext cx="525646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/>
                <a:t>Basingtoke</a:t>
              </a:r>
              <a:endParaRPr lang="es-ES" sz="1200" dirty="0"/>
            </a:p>
          </p:txBody>
        </p:sp>
        <p:sp>
          <p:nvSpPr>
            <p:cNvPr id="175" name="CuadroTexto 174"/>
            <p:cNvSpPr txBox="1"/>
            <p:nvPr/>
          </p:nvSpPr>
          <p:spPr>
            <a:xfrm>
              <a:off x="5098704" y="6049632"/>
              <a:ext cx="393380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/>
                <a:t>Crawley</a:t>
              </a:r>
              <a:endParaRPr lang="es-ES" sz="1200" dirty="0"/>
            </a:p>
          </p:txBody>
        </p:sp>
        <p:sp>
          <p:nvSpPr>
            <p:cNvPr id="176" name="CuadroTexto 175"/>
            <p:cNvSpPr txBox="1"/>
            <p:nvPr/>
          </p:nvSpPr>
          <p:spPr>
            <a:xfrm>
              <a:off x="4890770" y="5576939"/>
              <a:ext cx="442933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Slough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</p:grpSp>
      <p:cxnSp>
        <p:nvCxnSpPr>
          <p:cNvPr id="177" name="Conector recto 176"/>
          <p:cNvCxnSpPr>
            <a:stCxn id="139" idx="3"/>
            <a:endCxn id="135" idx="6"/>
          </p:cNvCxnSpPr>
          <p:nvPr/>
        </p:nvCxnSpPr>
        <p:spPr>
          <a:xfrm flipH="1">
            <a:off x="3044420" y="4716272"/>
            <a:ext cx="1112732" cy="733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42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0297301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8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247827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4840839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738471" y="5498361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064340" y="5325580"/>
            <a:ext cx="85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  <a:r>
              <a:rPr lang="es-ES" dirty="0" smtClean="0"/>
              <a:t>xM[1]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" y="3152587"/>
            <a:ext cx="3646251" cy="851644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6487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890455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2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8951824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848171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681543" y="3545613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007412" y="3372832"/>
            <a:ext cx="138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(n-2)</a:t>
            </a:r>
            <a:r>
              <a:rPr lang="es-ES" dirty="0" err="1" smtClean="0"/>
              <a:t>xM</a:t>
            </a:r>
            <a:r>
              <a:rPr lang="es-ES" dirty="0" smtClean="0"/>
              <a:t>[n-3]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" y="3152587"/>
            <a:ext cx="3646251" cy="851644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97238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90197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7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32853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423760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x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681543" y="3172088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007412" y="2999307"/>
            <a:ext cx="138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(n-1)</a:t>
            </a:r>
            <a:r>
              <a:rPr lang="es-ES" dirty="0" err="1" smtClean="0"/>
              <a:t>xM</a:t>
            </a:r>
            <a:r>
              <a:rPr lang="es-ES" dirty="0" smtClean="0"/>
              <a:t>[n-2]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" y="3152587"/>
            <a:ext cx="3646251" cy="851644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75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3646251" cy="230832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factDP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fi-FI" dirty="0" smtClean="0">
                <a:latin typeface="Consolas"/>
                <a:cs typeface="Consolas"/>
              </a:rPr>
              <a:t>		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i</a:t>
            </a:r>
            <a:r>
              <a:rPr lang="fi-FI" dirty="0">
                <a:latin typeface="Consolas"/>
                <a:cs typeface="Consolas"/>
              </a:rPr>
              <a:t>] ← n × </a:t>
            </a:r>
            <a:r>
              <a:rPr lang="fi-FI" dirty="0" smtClean="0">
                <a:latin typeface="Consolas"/>
                <a:cs typeface="Consolas"/>
              </a:rPr>
              <a:t>M[</a:t>
            </a:r>
            <a:r>
              <a:rPr lang="fi-FI" dirty="0">
                <a:latin typeface="Consolas"/>
                <a:cs typeface="Consolas"/>
              </a:rPr>
              <a:t>i-1]</a:t>
            </a:r>
          </a:p>
          <a:p>
            <a:r>
              <a:rPr lang="fi-FI" dirty="0">
                <a:latin typeface="Consolas"/>
                <a:cs typeface="Consolas"/>
              </a:rPr>
              <a:t> </a:t>
            </a:r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>
                <a:latin typeface="Consolas"/>
                <a:cs typeface="Consolas"/>
              </a:rPr>
              <a:t>for</a:t>
            </a:r>
          </a:p>
          <a:p>
            <a:r>
              <a:rPr lang="fi-FI" dirty="0" smtClean="0">
                <a:latin typeface="Consolas"/>
                <a:cs typeface="Consolas"/>
              </a:rPr>
              <a:t>	</a:t>
            </a:r>
            <a:r>
              <a:rPr lang="fi-FI" b="1" dirty="0" err="1" smtClean="0">
                <a:latin typeface="Consolas"/>
                <a:cs typeface="Consolas"/>
              </a:rPr>
              <a:t>return</a:t>
            </a:r>
            <a:r>
              <a:rPr lang="fi-FI" dirty="0" smtClean="0">
                <a:latin typeface="Consolas"/>
                <a:cs typeface="Consolas"/>
              </a:rPr>
              <a:t> </a:t>
            </a:r>
            <a:r>
              <a:rPr lang="fi-FI" dirty="0" err="1">
                <a:latin typeface="Consolas"/>
                <a:cs typeface="Consolas"/>
              </a:rPr>
              <a:t>M</a:t>
            </a:r>
            <a:r>
              <a:rPr lang="fi-FI" dirty="0" err="1" smtClean="0">
                <a:latin typeface="Consolas"/>
                <a:cs typeface="Consolas"/>
              </a:rPr>
              <a:t>[</a:t>
            </a:r>
            <a:r>
              <a:rPr lang="fi-FI" dirty="0" err="1">
                <a:latin typeface="Consolas"/>
                <a:cs typeface="Consolas"/>
              </a:rPr>
              <a:t>n</a:t>
            </a:r>
            <a:r>
              <a:rPr lang="fi-FI" dirty="0">
                <a:latin typeface="Consolas"/>
                <a:cs typeface="Consolas"/>
              </a:rPr>
              <a:t>]</a:t>
            </a:r>
          </a:p>
          <a:p>
            <a:r>
              <a:rPr lang="fi-FI" b="1" dirty="0" err="1" smtClean="0">
                <a:latin typeface="Consolas"/>
                <a:cs typeface="Consolas"/>
              </a:rPr>
              <a:t>end</a:t>
            </a:r>
            <a:r>
              <a:rPr lang="fi-FI" b="1" dirty="0" smtClean="0">
                <a:latin typeface="Consolas"/>
                <a:cs typeface="Consolas"/>
              </a:rPr>
              <a:t> </a:t>
            </a:r>
            <a:r>
              <a:rPr lang="fi-FI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690197"/>
              </p:ext>
            </p:extLst>
          </p:nvPr>
        </p:nvGraphicFramePr>
        <p:xfrm>
          <a:off x="-16433" y="946230"/>
          <a:ext cx="9160433" cy="712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1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6433" y="946230"/>
                        <a:ext cx="9160433" cy="712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0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332853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141643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z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x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681543" y="2828445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007412" y="2655664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(n-1)</a:t>
            </a:r>
            <a:r>
              <a:rPr lang="es-ES" dirty="0" err="1" smtClean="0"/>
              <a:t>xM</a:t>
            </a:r>
            <a:r>
              <a:rPr lang="es-ES" dirty="0" smtClean="0"/>
              <a:t>[n]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n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1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5" name="Rectángulo 24"/>
          <p:cNvSpPr/>
          <p:nvPr/>
        </p:nvSpPr>
        <p:spPr>
          <a:xfrm>
            <a:off x="1" y="3152587"/>
            <a:ext cx="3646251" cy="851644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5753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497294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>
                <a:latin typeface="Consolas"/>
                <a:cs typeface="Consolas"/>
              </a:rPr>
              <a:t>n)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n-US" b="1" dirty="0">
                <a:latin typeface="Consolas"/>
                <a:cs typeface="Consolas"/>
              </a:rPr>
              <a:t>if</a:t>
            </a:r>
            <a:r>
              <a:rPr lang="en-US" dirty="0">
                <a:latin typeface="Consolas"/>
                <a:cs typeface="Consolas"/>
              </a:rPr>
              <a:t> n ≤ 1  then</a:t>
            </a:r>
          </a:p>
          <a:p>
            <a:r>
              <a:rPr lang="en-US" dirty="0">
                <a:latin typeface="Consolas"/>
                <a:cs typeface="Consolas"/>
              </a:rPr>
              <a:t>		</a:t>
            </a:r>
            <a:r>
              <a:rPr lang="en-US" b="1" dirty="0">
                <a:latin typeface="Consolas"/>
                <a:cs typeface="Consolas"/>
              </a:rPr>
              <a:t>return</a:t>
            </a:r>
            <a:r>
              <a:rPr lang="en-US" dirty="0">
                <a:latin typeface="Consolas"/>
                <a:cs typeface="Consolas"/>
              </a:rPr>
              <a:t> 1</a:t>
            </a:r>
          </a:p>
          <a:p>
            <a:r>
              <a:rPr lang="en-US" b="1" dirty="0">
                <a:latin typeface="Consolas"/>
                <a:cs typeface="Consolas"/>
              </a:rPr>
              <a:t>	else</a:t>
            </a:r>
          </a:p>
          <a:p>
            <a:r>
              <a:rPr lang="en-US" dirty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 </a:t>
            </a:r>
            <a:r>
              <a:rPr lang="en-US" dirty="0" smtClean="0">
                <a:latin typeface="Consolas"/>
                <a:cs typeface="Consolas"/>
              </a:rPr>
              <a:t>	Fib(n-1)+Fib(n-1)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	</a:t>
            </a:r>
            <a:r>
              <a:rPr lang="en-US" b="1" dirty="0">
                <a:latin typeface="Consolas"/>
                <a:cs typeface="Consolas"/>
              </a:rPr>
              <a:t>end 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856905"/>
            <a:ext cx="449729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095444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2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uadroTexto 24"/>
          <p:cNvSpPr txBox="1"/>
          <p:nvPr/>
        </p:nvSpPr>
        <p:spPr>
          <a:xfrm>
            <a:off x="5124824" y="1868967"/>
            <a:ext cx="401182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6" name="Flecha abajo 25"/>
          <p:cNvSpPr/>
          <p:nvPr/>
        </p:nvSpPr>
        <p:spPr>
          <a:xfrm>
            <a:off x="5018118" y="2408025"/>
            <a:ext cx="502760" cy="4315504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593047" y="4924281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(2)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404160" y="4924281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(0)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685926" y="3647774"/>
            <a:ext cx="272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(3)       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(2)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593047" y="245546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(4)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056223" y="2998603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>
            <a:off x="6056223" y="2998603"/>
            <a:ext cx="1688353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6056223" y="4137121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6056223" y="4137121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7777447" y="4137121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7777447" y="4137121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5703169" y="6119689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(0)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76456" y="5332529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76456" y="5332529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771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497294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>
                <a:latin typeface="Consolas"/>
                <a:cs typeface="Consolas"/>
              </a:rPr>
              <a:t>n)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n-US" b="1" dirty="0">
                <a:latin typeface="Consolas"/>
                <a:cs typeface="Consolas"/>
              </a:rPr>
              <a:t>if</a:t>
            </a:r>
            <a:r>
              <a:rPr lang="en-US" dirty="0">
                <a:latin typeface="Consolas"/>
                <a:cs typeface="Consolas"/>
              </a:rPr>
              <a:t> n ≤ 1  then</a:t>
            </a:r>
          </a:p>
          <a:p>
            <a:r>
              <a:rPr lang="en-US" dirty="0">
                <a:latin typeface="Consolas"/>
                <a:cs typeface="Consolas"/>
              </a:rPr>
              <a:t>		</a:t>
            </a:r>
            <a:r>
              <a:rPr lang="en-US" b="1" dirty="0">
                <a:latin typeface="Consolas"/>
                <a:cs typeface="Consolas"/>
              </a:rPr>
              <a:t>return</a:t>
            </a:r>
            <a:r>
              <a:rPr lang="en-US" dirty="0">
                <a:latin typeface="Consolas"/>
                <a:cs typeface="Consolas"/>
              </a:rPr>
              <a:t> 1</a:t>
            </a:r>
          </a:p>
          <a:p>
            <a:r>
              <a:rPr lang="en-US" b="1" dirty="0">
                <a:latin typeface="Consolas"/>
                <a:cs typeface="Consolas"/>
              </a:rPr>
              <a:t>	else</a:t>
            </a:r>
          </a:p>
          <a:p>
            <a:r>
              <a:rPr lang="en-US" dirty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 </a:t>
            </a:r>
            <a:r>
              <a:rPr lang="en-US" dirty="0" smtClean="0">
                <a:latin typeface="Consolas"/>
                <a:cs typeface="Consolas"/>
              </a:rPr>
              <a:t>	Fib(n-1)+Fib(n-1)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>
                <a:latin typeface="Consolas"/>
                <a:cs typeface="Consolas"/>
              </a:rPr>
              <a:t> 	</a:t>
            </a:r>
            <a:r>
              <a:rPr lang="en-US" b="1" dirty="0">
                <a:latin typeface="Consolas"/>
                <a:cs typeface="Consolas"/>
              </a:rPr>
              <a:t>end 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856905"/>
            <a:ext cx="449729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139392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7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uadroTexto 24"/>
          <p:cNvSpPr txBox="1"/>
          <p:nvPr/>
        </p:nvSpPr>
        <p:spPr>
          <a:xfrm>
            <a:off x="5124824" y="1868967"/>
            <a:ext cx="401182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6" name="Flecha abajo 25"/>
          <p:cNvSpPr/>
          <p:nvPr/>
        </p:nvSpPr>
        <p:spPr>
          <a:xfrm>
            <a:off x="5018118" y="2408025"/>
            <a:ext cx="502760" cy="4315504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593047" y="4924281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(2)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404160" y="4924281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(0)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685926" y="3647774"/>
            <a:ext cx="272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(3)       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(2)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593047" y="245546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(4)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056223" y="2998603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>
            <a:off x="6056223" y="2998603"/>
            <a:ext cx="1688353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6056223" y="4137121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6056223" y="4137121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7777447" y="4137121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7777447" y="4137121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5703169" y="6119689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(0)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76456" y="5332529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76456" y="5332529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rma libre 3"/>
          <p:cNvSpPr/>
          <p:nvPr/>
        </p:nvSpPr>
        <p:spPr>
          <a:xfrm>
            <a:off x="5525470" y="4930588"/>
            <a:ext cx="2043347" cy="1748374"/>
          </a:xfrm>
          <a:custGeom>
            <a:avLst/>
            <a:gdLst>
              <a:gd name="connsiteX0" fmla="*/ 17706 w 2043347"/>
              <a:gd name="connsiteY0" fmla="*/ 119530 h 1748374"/>
              <a:gd name="connsiteX1" fmla="*/ 495824 w 2043347"/>
              <a:gd name="connsiteY1" fmla="*/ 0 h 1748374"/>
              <a:gd name="connsiteX2" fmla="*/ 929118 w 2043347"/>
              <a:gd name="connsiteY2" fmla="*/ 119530 h 1748374"/>
              <a:gd name="connsiteX3" fmla="*/ 929118 w 2043347"/>
              <a:gd name="connsiteY3" fmla="*/ 403412 h 1748374"/>
              <a:gd name="connsiteX4" fmla="*/ 1287706 w 2043347"/>
              <a:gd name="connsiteY4" fmla="*/ 732118 h 1748374"/>
              <a:gd name="connsiteX5" fmla="*/ 1975001 w 2043347"/>
              <a:gd name="connsiteY5" fmla="*/ 1299883 h 1748374"/>
              <a:gd name="connsiteX6" fmla="*/ 1900295 w 2043347"/>
              <a:gd name="connsiteY6" fmla="*/ 1658471 h 1748374"/>
              <a:gd name="connsiteX7" fmla="*/ 929118 w 2043347"/>
              <a:gd name="connsiteY7" fmla="*/ 1748118 h 1748374"/>
              <a:gd name="connsiteX8" fmla="*/ 241824 w 2043347"/>
              <a:gd name="connsiteY8" fmla="*/ 1673412 h 1748374"/>
              <a:gd name="connsiteX9" fmla="*/ 62530 w 2043347"/>
              <a:gd name="connsiteY9" fmla="*/ 1374588 h 1748374"/>
              <a:gd name="connsiteX10" fmla="*/ 152177 w 2043347"/>
              <a:gd name="connsiteY10" fmla="*/ 971177 h 1748374"/>
              <a:gd name="connsiteX11" fmla="*/ 107354 w 2043347"/>
              <a:gd name="connsiteY11" fmla="*/ 358588 h 1748374"/>
              <a:gd name="connsiteX12" fmla="*/ 17706 w 2043347"/>
              <a:gd name="connsiteY12" fmla="*/ 119530 h 174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3347" h="1748374">
                <a:moveTo>
                  <a:pt x="17706" y="119530"/>
                </a:moveTo>
                <a:cubicBezTo>
                  <a:pt x="82451" y="59765"/>
                  <a:pt x="343922" y="0"/>
                  <a:pt x="495824" y="0"/>
                </a:cubicBezTo>
                <a:cubicBezTo>
                  <a:pt x="647726" y="0"/>
                  <a:pt x="856902" y="52295"/>
                  <a:pt x="929118" y="119530"/>
                </a:cubicBezTo>
                <a:cubicBezTo>
                  <a:pt x="1001334" y="186765"/>
                  <a:pt x="869353" y="301314"/>
                  <a:pt x="929118" y="403412"/>
                </a:cubicBezTo>
                <a:cubicBezTo>
                  <a:pt x="988883" y="505510"/>
                  <a:pt x="1113392" y="582706"/>
                  <a:pt x="1287706" y="732118"/>
                </a:cubicBezTo>
                <a:cubicBezTo>
                  <a:pt x="1462020" y="881530"/>
                  <a:pt x="1872903" y="1145491"/>
                  <a:pt x="1975001" y="1299883"/>
                </a:cubicBezTo>
                <a:cubicBezTo>
                  <a:pt x="2077099" y="1454275"/>
                  <a:pt x="2074609" y="1583765"/>
                  <a:pt x="1900295" y="1658471"/>
                </a:cubicBezTo>
                <a:cubicBezTo>
                  <a:pt x="1725981" y="1733177"/>
                  <a:pt x="1205530" y="1745628"/>
                  <a:pt x="929118" y="1748118"/>
                </a:cubicBezTo>
                <a:cubicBezTo>
                  <a:pt x="652706" y="1750608"/>
                  <a:pt x="386255" y="1735667"/>
                  <a:pt x="241824" y="1673412"/>
                </a:cubicBezTo>
                <a:cubicBezTo>
                  <a:pt x="97393" y="1611157"/>
                  <a:pt x="77471" y="1491627"/>
                  <a:pt x="62530" y="1374588"/>
                </a:cubicBezTo>
                <a:cubicBezTo>
                  <a:pt x="47589" y="1257549"/>
                  <a:pt x="144706" y="1140510"/>
                  <a:pt x="152177" y="971177"/>
                </a:cubicBezTo>
                <a:cubicBezTo>
                  <a:pt x="159648" y="801844"/>
                  <a:pt x="129766" y="500529"/>
                  <a:pt x="107354" y="358588"/>
                </a:cubicBezTo>
                <a:cubicBezTo>
                  <a:pt x="84942" y="216647"/>
                  <a:pt x="-47039" y="179295"/>
                  <a:pt x="17706" y="119530"/>
                </a:cubicBez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orma libre 21"/>
          <p:cNvSpPr/>
          <p:nvPr/>
        </p:nvSpPr>
        <p:spPr>
          <a:xfrm>
            <a:off x="7387173" y="3647774"/>
            <a:ext cx="1756827" cy="1748374"/>
          </a:xfrm>
          <a:custGeom>
            <a:avLst/>
            <a:gdLst>
              <a:gd name="connsiteX0" fmla="*/ 17706 w 2043347"/>
              <a:gd name="connsiteY0" fmla="*/ 119530 h 1748374"/>
              <a:gd name="connsiteX1" fmla="*/ 495824 w 2043347"/>
              <a:gd name="connsiteY1" fmla="*/ 0 h 1748374"/>
              <a:gd name="connsiteX2" fmla="*/ 929118 w 2043347"/>
              <a:gd name="connsiteY2" fmla="*/ 119530 h 1748374"/>
              <a:gd name="connsiteX3" fmla="*/ 929118 w 2043347"/>
              <a:gd name="connsiteY3" fmla="*/ 403412 h 1748374"/>
              <a:gd name="connsiteX4" fmla="*/ 1287706 w 2043347"/>
              <a:gd name="connsiteY4" fmla="*/ 732118 h 1748374"/>
              <a:gd name="connsiteX5" fmla="*/ 1975001 w 2043347"/>
              <a:gd name="connsiteY5" fmla="*/ 1299883 h 1748374"/>
              <a:gd name="connsiteX6" fmla="*/ 1900295 w 2043347"/>
              <a:gd name="connsiteY6" fmla="*/ 1658471 h 1748374"/>
              <a:gd name="connsiteX7" fmla="*/ 929118 w 2043347"/>
              <a:gd name="connsiteY7" fmla="*/ 1748118 h 1748374"/>
              <a:gd name="connsiteX8" fmla="*/ 241824 w 2043347"/>
              <a:gd name="connsiteY8" fmla="*/ 1673412 h 1748374"/>
              <a:gd name="connsiteX9" fmla="*/ 62530 w 2043347"/>
              <a:gd name="connsiteY9" fmla="*/ 1374588 h 1748374"/>
              <a:gd name="connsiteX10" fmla="*/ 152177 w 2043347"/>
              <a:gd name="connsiteY10" fmla="*/ 971177 h 1748374"/>
              <a:gd name="connsiteX11" fmla="*/ 107354 w 2043347"/>
              <a:gd name="connsiteY11" fmla="*/ 358588 h 1748374"/>
              <a:gd name="connsiteX12" fmla="*/ 17706 w 2043347"/>
              <a:gd name="connsiteY12" fmla="*/ 119530 h 1748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43347" h="1748374">
                <a:moveTo>
                  <a:pt x="17706" y="119530"/>
                </a:moveTo>
                <a:cubicBezTo>
                  <a:pt x="82451" y="59765"/>
                  <a:pt x="343922" y="0"/>
                  <a:pt x="495824" y="0"/>
                </a:cubicBezTo>
                <a:cubicBezTo>
                  <a:pt x="647726" y="0"/>
                  <a:pt x="856902" y="52295"/>
                  <a:pt x="929118" y="119530"/>
                </a:cubicBezTo>
                <a:cubicBezTo>
                  <a:pt x="1001334" y="186765"/>
                  <a:pt x="869353" y="301314"/>
                  <a:pt x="929118" y="403412"/>
                </a:cubicBezTo>
                <a:cubicBezTo>
                  <a:pt x="988883" y="505510"/>
                  <a:pt x="1113392" y="582706"/>
                  <a:pt x="1287706" y="732118"/>
                </a:cubicBezTo>
                <a:cubicBezTo>
                  <a:pt x="1462020" y="881530"/>
                  <a:pt x="1872903" y="1145491"/>
                  <a:pt x="1975001" y="1299883"/>
                </a:cubicBezTo>
                <a:cubicBezTo>
                  <a:pt x="2077099" y="1454275"/>
                  <a:pt x="2074609" y="1583765"/>
                  <a:pt x="1900295" y="1658471"/>
                </a:cubicBezTo>
                <a:cubicBezTo>
                  <a:pt x="1725981" y="1733177"/>
                  <a:pt x="1205530" y="1745628"/>
                  <a:pt x="929118" y="1748118"/>
                </a:cubicBezTo>
                <a:cubicBezTo>
                  <a:pt x="652706" y="1750608"/>
                  <a:pt x="386255" y="1735667"/>
                  <a:pt x="241824" y="1673412"/>
                </a:cubicBezTo>
                <a:cubicBezTo>
                  <a:pt x="97393" y="1611157"/>
                  <a:pt x="77471" y="1491627"/>
                  <a:pt x="62530" y="1374588"/>
                </a:cubicBezTo>
                <a:cubicBezTo>
                  <a:pt x="47589" y="1257549"/>
                  <a:pt x="144706" y="1140510"/>
                  <a:pt x="152177" y="971177"/>
                </a:cubicBezTo>
                <a:cubicBezTo>
                  <a:pt x="159648" y="801844"/>
                  <a:pt x="129766" y="500529"/>
                  <a:pt x="107354" y="358588"/>
                </a:cubicBezTo>
                <a:cubicBezTo>
                  <a:pt x="84942" y="216647"/>
                  <a:pt x="-47039" y="179295"/>
                  <a:pt x="17706" y="119530"/>
                </a:cubicBezTo>
                <a:close/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2076824" y="6294433"/>
            <a:ext cx="2729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Note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that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we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repeat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calculations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97294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721412" cy="424731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/>
                <a:cs typeface="Consolas"/>
              </a:rPr>
              <a:t>M </a:t>
            </a:r>
            <a:r>
              <a:rPr lang="en-US" dirty="0">
                <a:latin typeface="Consolas"/>
                <a:cs typeface="Consolas"/>
              </a:rPr>
              <a:t>← new  Vector(1000)</a:t>
            </a:r>
          </a:p>
          <a:p>
            <a:r>
              <a:rPr lang="da-DK" b="1" dirty="0">
                <a:latin typeface="Consolas"/>
                <a:cs typeface="Consolas"/>
              </a:rPr>
              <a:t>for</a:t>
            </a:r>
            <a:r>
              <a:rPr lang="da-DK" dirty="0">
                <a:latin typeface="Consolas"/>
                <a:cs typeface="Consolas"/>
              </a:rPr>
              <a:t>  0 ≤ i &lt; 1000 </a:t>
            </a:r>
            <a:r>
              <a:rPr lang="da-DK" b="1" dirty="0">
                <a:latin typeface="Consolas"/>
                <a:cs typeface="Consolas"/>
              </a:rPr>
              <a:t>do</a:t>
            </a:r>
          </a:p>
          <a:p>
            <a:r>
              <a:rPr lang="da-DK" dirty="0">
                <a:latin typeface="Consolas"/>
                <a:cs typeface="Consolas"/>
              </a:rPr>
              <a:t> </a:t>
            </a:r>
            <a:r>
              <a:rPr lang="da-DK" dirty="0" smtClean="0">
                <a:latin typeface="Consolas"/>
                <a:cs typeface="Consolas"/>
              </a:rPr>
              <a:t>M </a:t>
            </a:r>
            <a:r>
              <a:rPr lang="da-DK" dirty="0">
                <a:latin typeface="Consolas"/>
                <a:cs typeface="Consolas"/>
              </a:rPr>
              <a:t>← −1</a:t>
            </a:r>
          </a:p>
          <a:p>
            <a:r>
              <a:rPr lang="da-DK" b="1" dirty="0">
                <a:latin typeface="Consolas"/>
                <a:cs typeface="Consolas"/>
              </a:rPr>
              <a:t>end for</a:t>
            </a:r>
          </a:p>
          <a:p>
            <a:r>
              <a:rPr lang="da-DK" b="1" dirty="0" err="1">
                <a:latin typeface="Consolas"/>
                <a:cs typeface="Consolas"/>
              </a:rPr>
              <a:t>function</a:t>
            </a:r>
            <a:r>
              <a:rPr lang="da-DK" dirty="0">
                <a:latin typeface="Consolas"/>
                <a:cs typeface="Consolas"/>
              </a:rPr>
              <a:t>  </a:t>
            </a:r>
            <a:r>
              <a:rPr lang="da-DK" dirty="0" err="1">
                <a:latin typeface="Consolas"/>
                <a:cs typeface="Consolas"/>
              </a:rPr>
              <a:t>FibMemo</a:t>
            </a:r>
            <a:r>
              <a:rPr lang="da-DK" dirty="0">
                <a:latin typeface="Consolas"/>
                <a:cs typeface="Consolas"/>
              </a:rPr>
              <a:t>(n)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 ≥ 0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 </a:t>
            </a:r>
            <a:r>
              <a:rPr lang="en-US" dirty="0">
                <a:latin typeface="Consolas"/>
                <a:cs typeface="Consolas"/>
              </a:rPr>
              <a:t>n &lt; 2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>
                <a:latin typeface="Consolas"/>
                <a:cs typeface="Consolas"/>
              </a:rPr>
              <a:t>n] ← 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sz="1600" dirty="0" smtClean="0">
                <a:latin typeface="Consolas"/>
                <a:cs typeface="Consolas"/>
              </a:rPr>
              <a:t>M[</a:t>
            </a:r>
            <a:r>
              <a:rPr lang="en-US" sz="1600" dirty="0">
                <a:latin typeface="Consolas"/>
                <a:cs typeface="Consolas"/>
              </a:rPr>
              <a:t>n</a:t>
            </a:r>
            <a:r>
              <a:rPr lang="en-US" sz="1600" dirty="0" smtClean="0">
                <a:latin typeface="Consolas"/>
                <a:cs typeface="Consolas"/>
              </a:rPr>
              <a:t>]←</a:t>
            </a:r>
            <a:r>
              <a:rPr lang="en-US" sz="1600" dirty="0" err="1" smtClean="0">
                <a:latin typeface="Consolas"/>
                <a:cs typeface="Consolas"/>
              </a:rPr>
              <a:t>FibMemo</a:t>
            </a:r>
            <a:r>
              <a:rPr lang="en-US" sz="1600" dirty="0">
                <a:latin typeface="Consolas"/>
                <a:cs typeface="Consolas"/>
              </a:rPr>
              <a:t>(n−1) + </a:t>
            </a:r>
            <a:r>
              <a:rPr lang="en-US" sz="1600" dirty="0" err="1">
                <a:latin typeface="Consolas"/>
                <a:cs typeface="Consolas"/>
              </a:rPr>
              <a:t>FibMemo</a:t>
            </a:r>
            <a:r>
              <a:rPr lang="en-US" sz="1600" dirty="0">
                <a:latin typeface="Consolas"/>
                <a:cs typeface="Consolas"/>
              </a:rPr>
              <a:t>(n−2)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856905"/>
            <a:ext cx="472141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Memoized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189481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80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uadroTexto 24"/>
          <p:cNvSpPr txBox="1"/>
          <p:nvPr/>
        </p:nvSpPr>
        <p:spPr>
          <a:xfrm>
            <a:off x="5124824" y="1868967"/>
            <a:ext cx="401182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6" name="Flecha abajo 25"/>
          <p:cNvSpPr/>
          <p:nvPr/>
        </p:nvSpPr>
        <p:spPr>
          <a:xfrm>
            <a:off x="5018118" y="2408025"/>
            <a:ext cx="502760" cy="4315504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5593047" y="4924281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(2)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7404160" y="4924281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(0)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5685926" y="3647774"/>
            <a:ext cx="272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(3)       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(2)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5593047" y="245546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(4)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6056223" y="2998603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/>
          <p:nvPr/>
        </p:nvCxnSpPr>
        <p:spPr>
          <a:xfrm>
            <a:off x="6056223" y="2998603"/>
            <a:ext cx="1688353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/>
          <p:nvPr/>
        </p:nvCxnSpPr>
        <p:spPr>
          <a:xfrm>
            <a:off x="6056223" y="4137121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/>
          <p:nvPr/>
        </p:nvCxnSpPr>
        <p:spPr>
          <a:xfrm>
            <a:off x="6056223" y="4137121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/>
          <p:nvPr/>
        </p:nvCxnSpPr>
        <p:spPr>
          <a:xfrm>
            <a:off x="7777447" y="4137121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/>
          <p:nvPr/>
        </p:nvCxnSpPr>
        <p:spPr>
          <a:xfrm>
            <a:off x="7777447" y="4137121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5703169" y="6119689"/>
            <a:ext cx="183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(1) </a:t>
            </a:r>
            <a:r>
              <a:rPr lang="es-ES" dirty="0" err="1" smtClean="0">
                <a:latin typeface="Consolas"/>
                <a:cs typeface="Consolas"/>
              </a:rPr>
              <a:t>Fib</a:t>
            </a:r>
            <a:r>
              <a:rPr lang="es-ES" dirty="0" smtClean="0">
                <a:latin typeface="Consolas"/>
                <a:cs typeface="Consolas"/>
              </a:rPr>
              <a:t>(0)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37" name="Conector recto de flecha 36"/>
          <p:cNvCxnSpPr/>
          <p:nvPr/>
        </p:nvCxnSpPr>
        <p:spPr>
          <a:xfrm>
            <a:off x="6076456" y="5332529"/>
            <a:ext cx="0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6076456" y="5332529"/>
            <a:ext cx="836706" cy="6491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402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037775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503753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8032639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34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1686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202003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4414928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582318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7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 flipH="1">
            <a:off x="6681543" y="6200588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992471" y="59979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0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" name="Rectángulo 3"/>
          <p:cNvSpPr/>
          <p:nvPr/>
        </p:nvSpPr>
        <p:spPr>
          <a:xfrm>
            <a:off x="-16433" y="2853765"/>
            <a:ext cx="4319491" cy="328706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214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758002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11486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8654763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51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 flipH="1">
            <a:off x="6681543" y="5886827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992471" y="56841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16433" y="3137644"/>
            <a:ext cx="4319491" cy="328706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142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1479176" y="956235"/>
            <a:ext cx="5783427" cy="5587466"/>
            <a:chOff x="2861238" y="2814733"/>
            <a:chExt cx="4435198" cy="3758131"/>
          </a:xfrm>
        </p:grpSpPr>
        <p:sp>
          <p:nvSpPr>
            <p:cNvPr id="14" name="Elipse 13"/>
            <p:cNvSpPr/>
            <p:nvPr/>
          </p:nvSpPr>
          <p:spPr>
            <a:xfrm>
              <a:off x="5663481" y="5616562"/>
              <a:ext cx="165645" cy="165657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5" name="Elipse 14"/>
            <p:cNvSpPr/>
            <p:nvPr/>
          </p:nvSpPr>
          <p:spPr>
            <a:xfrm>
              <a:off x="6620445" y="5185216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6698535" y="5017090"/>
              <a:ext cx="322694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Ipswich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5447685" y="5498844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4" name="Conector recto 3"/>
            <p:cNvCxnSpPr>
              <a:stCxn id="14" idx="2"/>
              <a:endCxn id="7" idx="5"/>
            </p:cNvCxnSpPr>
            <p:nvPr/>
          </p:nvCxnSpPr>
          <p:spPr>
            <a:xfrm flipH="1" flipV="1">
              <a:off x="5514339" y="5565502"/>
              <a:ext cx="149142" cy="13388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cto 10"/>
            <p:cNvCxnSpPr>
              <a:stCxn id="15" idx="3"/>
            </p:cNvCxnSpPr>
            <p:nvPr/>
          </p:nvCxnSpPr>
          <p:spPr>
            <a:xfrm flipH="1">
              <a:off x="5829126" y="5251874"/>
              <a:ext cx="802755" cy="44751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18"/>
            <p:cNvSpPr/>
            <p:nvPr/>
          </p:nvSpPr>
          <p:spPr>
            <a:xfrm>
              <a:off x="5509998" y="6405968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0" name="Elipse 19"/>
            <p:cNvSpPr/>
            <p:nvPr/>
          </p:nvSpPr>
          <p:spPr>
            <a:xfrm>
              <a:off x="4851463" y="635504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5635187" y="6386554"/>
              <a:ext cx="360438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Brighton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6499189" y="5958995"/>
              <a:ext cx="258098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Dover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8" name="Elipse 17"/>
            <p:cNvSpPr/>
            <p:nvPr/>
          </p:nvSpPr>
          <p:spPr>
            <a:xfrm>
              <a:off x="6581400" y="619885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5864746" y="5641937"/>
              <a:ext cx="322925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London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12" name="Forma libre 11"/>
            <p:cNvSpPr/>
            <p:nvPr/>
          </p:nvSpPr>
          <p:spPr>
            <a:xfrm>
              <a:off x="5726585" y="5774328"/>
              <a:ext cx="859777" cy="457528"/>
            </a:xfrm>
            <a:custGeom>
              <a:avLst/>
              <a:gdLst>
                <a:gd name="connsiteX0" fmla="*/ 0 w 859777"/>
                <a:gd name="connsiteY0" fmla="*/ 0 h 457528"/>
                <a:gd name="connsiteX1" fmla="*/ 323402 w 859777"/>
                <a:gd name="connsiteY1" fmla="*/ 260318 h 457528"/>
                <a:gd name="connsiteX2" fmla="*/ 859777 w 859777"/>
                <a:gd name="connsiteY2" fmla="*/ 457528 h 45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9777" h="457528">
                  <a:moveTo>
                    <a:pt x="0" y="0"/>
                  </a:moveTo>
                  <a:cubicBezTo>
                    <a:pt x="90053" y="92031"/>
                    <a:pt x="180106" y="184063"/>
                    <a:pt x="323402" y="260318"/>
                  </a:cubicBezTo>
                  <a:cubicBezTo>
                    <a:pt x="466698" y="336573"/>
                    <a:pt x="859777" y="457528"/>
                    <a:pt x="859777" y="457528"/>
                  </a:cubicBezTo>
                </a:path>
              </a:pathLst>
            </a:cu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5" name="Elipse 24"/>
            <p:cNvSpPr/>
            <p:nvPr/>
          </p:nvSpPr>
          <p:spPr>
            <a:xfrm>
              <a:off x="6808695" y="4532997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6" name="Elipse 25"/>
            <p:cNvSpPr/>
            <p:nvPr/>
          </p:nvSpPr>
          <p:spPr>
            <a:xfrm>
              <a:off x="6865871" y="424112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7" name="Elipse 26"/>
            <p:cNvSpPr/>
            <p:nvPr/>
          </p:nvSpPr>
          <p:spPr>
            <a:xfrm>
              <a:off x="5751036" y="4458850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8" name="Elipse 27"/>
            <p:cNvSpPr/>
            <p:nvPr/>
          </p:nvSpPr>
          <p:spPr>
            <a:xfrm>
              <a:off x="5952212" y="4915331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29" name="Elipse 28"/>
            <p:cNvSpPr/>
            <p:nvPr/>
          </p:nvSpPr>
          <p:spPr>
            <a:xfrm>
              <a:off x="4649922" y="6166168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30" name="Elipse 29"/>
            <p:cNvSpPr/>
            <p:nvPr/>
          </p:nvSpPr>
          <p:spPr>
            <a:xfrm>
              <a:off x="4892054" y="5857236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936073" y="4072999"/>
              <a:ext cx="324539" cy="1863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Cromer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cxnSp>
          <p:nvCxnSpPr>
            <p:cNvPr id="32" name="Conector recto 31"/>
            <p:cNvCxnSpPr>
              <a:stCxn id="26" idx="5"/>
              <a:endCxn id="25" idx="0"/>
            </p:cNvCxnSpPr>
            <p:nvPr/>
          </p:nvCxnSpPr>
          <p:spPr>
            <a:xfrm flipH="1">
              <a:off x="6847740" y="4307783"/>
              <a:ext cx="84785" cy="22521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>
              <a:stCxn id="25" idx="4"/>
              <a:endCxn id="15" idx="0"/>
            </p:cNvCxnSpPr>
            <p:nvPr/>
          </p:nvCxnSpPr>
          <p:spPr>
            <a:xfrm flipH="1">
              <a:off x="6659490" y="4611092"/>
              <a:ext cx="188250" cy="57412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>
              <a:stCxn id="12" idx="0"/>
              <a:endCxn id="17" idx="6"/>
            </p:cNvCxnSpPr>
            <p:nvPr/>
          </p:nvCxnSpPr>
          <p:spPr>
            <a:xfrm flipH="1">
              <a:off x="5592429" y="5774328"/>
              <a:ext cx="134156" cy="37832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>
              <a:stCxn id="17" idx="4"/>
              <a:endCxn id="19" idx="0"/>
            </p:cNvCxnSpPr>
            <p:nvPr/>
          </p:nvCxnSpPr>
          <p:spPr>
            <a:xfrm flipH="1">
              <a:off x="5549043" y="6191697"/>
              <a:ext cx="4341" cy="214271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ipse 16"/>
            <p:cNvSpPr/>
            <p:nvPr/>
          </p:nvSpPr>
          <p:spPr>
            <a:xfrm>
              <a:off x="5514339" y="6113602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49" name="Conector recto 48"/>
            <p:cNvCxnSpPr>
              <a:stCxn id="19" idx="2"/>
              <a:endCxn id="20" idx="6"/>
            </p:cNvCxnSpPr>
            <p:nvPr/>
          </p:nvCxnSpPr>
          <p:spPr>
            <a:xfrm flipH="1" flipV="1">
              <a:off x="4929553" y="6394093"/>
              <a:ext cx="580445" cy="509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4262382" y="6346708"/>
              <a:ext cx="570075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/>
                <a:t>Portsmouth</a:t>
              </a:r>
              <a:endParaRPr lang="es-ES" sz="1200" dirty="0"/>
            </a:p>
          </p:txBody>
        </p:sp>
        <p:cxnSp>
          <p:nvCxnSpPr>
            <p:cNvPr id="61" name="Conector recto 60"/>
            <p:cNvCxnSpPr>
              <a:stCxn id="20" idx="1"/>
              <a:endCxn id="29" idx="5"/>
            </p:cNvCxnSpPr>
            <p:nvPr/>
          </p:nvCxnSpPr>
          <p:spPr>
            <a:xfrm flipH="1" flipV="1">
              <a:off x="4716576" y="6232826"/>
              <a:ext cx="146323" cy="13365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64"/>
            <p:cNvCxnSpPr>
              <a:stCxn id="14" idx="2"/>
              <a:endCxn id="30" idx="6"/>
            </p:cNvCxnSpPr>
            <p:nvPr/>
          </p:nvCxnSpPr>
          <p:spPr>
            <a:xfrm flipH="1">
              <a:off x="4970144" y="5699391"/>
              <a:ext cx="693337" cy="19689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0" idx="3"/>
              <a:endCxn id="29" idx="0"/>
            </p:cNvCxnSpPr>
            <p:nvPr/>
          </p:nvCxnSpPr>
          <p:spPr>
            <a:xfrm flipH="1">
              <a:off x="4688967" y="5923894"/>
              <a:ext cx="214523" cy="24227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17" idx="1"/>
              <a:endCxn id="30" idx="4"/>
            </p:cNvCxnSpPr>
            <p:nvPr/>
          </p:nvCxnSpPr>
          <p:spPr>
            <a:xfrm flipH="1" flipV="1">
              <a:off x="4931099" y="5935331"/>
              <a:ext cx="594676" cy="189708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>
              <a:stCxn id="12" idx="2"/>
              <a:endCxn id="17" idx="6"/>
            </p:cNvCxnSpPr>
            <p:nvPr/>
          </p:nvCxnSpPr>
          <p:spPr>
            <a:xfrm flipH="1" flipV="1">
              <a:off x="5592429" y="6152650"/>
              <a:ext cx="993933" cy="7920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/>
            <p:cNvCxnSpPr>
              <a:stCxn id="12" idx="2"/>
              <a:endCxn id="19" idx="6"/>
            </p:cNvCxnSpPr>
            <p:nvPr/>
          </p:nvCxnSpPr>
          <p:spPr>
            <a:xfrm flipH="1">
              <a:off x="5588088" y="6231856"/>
              <a:ext cx="998274" cy="21316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>
              <a:stCxn id="28" idx="4"/>
              <a:endCxn id="14" idx="0"/>
            </p:cNvCxnSpPr>
            <p:nvPr/>
          </p:nvCxnSpPr>
          <p:spPr>
            <a:xfrm flipH="1">
              <a:off x="5746304" y="4993426"/>
              <a:ext cx="244953" cy="623136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ipse 88"/>
            <p:cNvSpPr/>
            <p:nvPr/>
          </p:nvSpPr>
          <p:spPr>
            <a:xfrm>
              <a:off x="5284571" y="5602601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90" name="Elipse 89"/>
            <p:cNvSpPr/>
            <p:nvPr/>
          </p:nvSpPr>
          <p:spPr>
            <a:xfrm>
              <a:off x="3983503" y="5354004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91" name="Elipse 90"/>
            <p:cNvSpPr/>
            <p:nvPr/>
          </p:nvSpPr>
          <p:spPr>
            <a:xfrm>
              <a:off x="4903490" y="5277077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93" name="Elipse 92"/>
            <p:cNvSpPr/>
            <p:nvPr/>
          </p:nvSpPr>
          <p:spPr>
            <a:xfrm>
              <a:off x="3180747" y="6154731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94" name="Conector recto 93"/>
            <p:cNvCxnSpPr>
              <a:stCxn id="14" idx="2"/>
              <a:endCxn id="89" idx="5"/>
            </p:cNvCxnSpPr>
            <p:nvPr/>
          </p:nvCxnSpPr>
          <p:spPr>
            <a:xfrm flipH="1" flipV="1">
              <a:off x="5351225" y="5669259"/>
              <a:ext cx="312256" cy="301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>
              <a:stCxn id="89" idx="1"/>
            </p:cNvCxnSpPr>
            <p:nvPr/>
          </p:nvCxnSpPr>
          <p:spPr>
            <a:xfrm flipH="1" flipV="1">
              <a:off x="4981581" y="5354005"/>
              <a:ext cx="314426" cy="26003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>
              <a:stCxn id="7" idx="5"/>
            </p:cNvCxnSpPr>
            <p:nvPr/>
          </p:nvCxnSpPr>
          <p:spPr>
            <a:xfrm flipH="1">
              <a:off x="5362661" y="5565502"/>
              <a:ext cx="151678" cy="92315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>
              <a:stCxn id="90" idx="5"/>
              <a:endCxn id="113" idx="1"/>
            </p:cNvCxnSpPr>
            <p:nvPr/>
          </p:nvCxnSpPr>
          <p:spPr>
            <a:xfrm>
              <a:off x="4050157" y="5420662"/>
              <a:ext cx="48333" cy="83269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107"/>
            <p:cNvCxnSpPr>
              <a:endCxn id="89" idx="2"/>
            </p:cNvCxnSpPr>
            <p:nvPr/>
          </p:nvCxnSpPr>
          <p:spPr>
            <a:xfrm>
              <a:off x="4061593" y="5432099"/>
              <a:ext cx="1222978" cy="20955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Elipse 112"/>
            <p:cNvSpPr/>
            <p:nvPr/>
          </p:nvSpPr>
          <p:spPr>
            <a:xfrm>
              <a:off x="4087054" y="5492494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15" name="Conector recto 114"/>
            <p:cNvCxnSpPr>
              <a:stCxn id="90" idx="4"/>
              <a:endCxn id="93" idx="0"/>
            </p:cNvCxnSpPr>
            <p:nvPr/>
          </p:nvCxnSpPr>
          <p:spPr>
            <a:xfrm flipH="1">
              <a:off x="3219792" y="5432099"/>
              <a:ext cx="802756" cy="72263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Elipse 120"/>
            <p:cNvSpPr/>
            <p:nvPr/>
          </p:nvSpPr>
          <p:spPr>
            <a:xfrm>
              <a:off x="4620318" y="438075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22" name="Elipse 121"/>
            <p:cNvSpPr/>
            <p:nvPr/>
          </p:nvSpPr>
          <p:spPr>
            <a:xfrm>
              <a:off x="5217917" y="3939126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23" name="Conector recto 122"/>
            <p:cNvCxnSpPr>
              <a:stCxn id="122" idx="5"/>
              <a:endCxn id="27" idx="2"/>
            </p:cNvCxnSpPr>
            <p:nvPr/>
          </p:nvCxnSpPr>
          <p:spPr>
            <a:xfrm>
              <a:off x="5284571" y="4005784"/>
              <a:ext cx="466465" cy="49211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ector recto 125"/>
            <p:cNvCxnSpPr>
              <a:stCxn id="27" idx="4"/>
              <a:endCxn id="28" idx="1"/>
            </p:cNvCxnSpPr>
            <p:nvPr/>
          </p:nvCxnSpPr>
          <p:spPr>
            <a:xfrm>
              <a:off x="5790081" y="4536945"/>
              <a:ext cx="173567" cy="3898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ector recto 129"/>
            <p:cNvCxnSpPr>
              <a:stCxn id="28" idx="6"/>
              <a:endCxn id="25" idx="2"/>
            </p:cNvCxnSpPr>
            <p:nvPr/>
          </p:nvCxnSpPr>
          <p:spPr>
            <a:xfrm flipV="1">
              <a:off x="6030302" y="4572045"/>
              <a:ext cx="778393" cy="38233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ector recto 132"/>
            <p:cNvCxnSpPr>
              <a:stCxn id="121" idx="4"/>
              <a:endCxn id="7" idx="0"/>
            </p:cNvCxnSpPr>
            <p:nvPr/>
          </p:nvCxnSpPr>
          <p:spPr>
            <a:xfrm>
              <a:off x="4659363" y="4458850"/>
              <a:ext cx="827367" cy="1039994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6" name="Elipse 135"/>
            <p:cNvSpPr/>
            <p:nvPr/>
          </p:nvSpPr>
          <p:spPr>
            <a:xfrm>
              <a:off x="4581273" y="3257525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sp>
          <p:nvSpPr>
            <p:cNvPr id="137" name="Elipse 136"/>
            <p:cNvSpPr/>
            <p:nvPr/>
          </p:nvSpPr>
          <p:spPr>
            <a:xfrm>
              <a:off x="5111393" y="2945538"/>
              <a:ext cx="78090" cy="78095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200"/>
            </a:p>
          </p:txBody>
        </p:sp>
        <p:cxnSp>
          <p:nvCxnSpPr>
            <p:cNvPr id="138" name="Conector recto 137"/>
            <p:cNvCxnSpPr>
              <a:stCxn id="137" idx="5"/>
              <a:endCxn id="122" idx="0"/>
            </p:cNvCxnSpPr>
            <p:nvPr/>
          </p:nvCxnSpPr>
          <p:spPr>
            <a:xfrm>
              <a:off x="5178047" y="3012196"/>
              <a:ext cx="78915" cy="926930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ector recto 146"/>
            <p:cNvCxnSpPr>
              <a:stCxn id="137" idx="3"/>
              <a:endCxn id="136" idx="6"/>
            </p:cNvCxnSpPr>
            <p:nvPr/>
          </p:nvCxnSpPr>
          <p:spPr>
            <a:xfrm flipH="1">
              <a:off x="4659363" y="3012196"/>
              <a:ext cx="463466" cy="284377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/>
            <p:cNvCxnSpPr>
              <a:stCxn id="136" idx="4"/>
              <a:endCxn id="121" idx="7"/>
            </p:cNvCxnSpPr>
            <p:nvPr/>
          </p:nvCxnSpPr>
          <p:spPr>
            <a:xfrm>
              <a:off x="4620318" y="3335620"/>
              <a:ext cx="66654" cy="1056572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uadroTexto 2"/>
            <p:cNvSpPr txBox="1"/>
            <p:nvPr/>
          </p:nvSpPr>
          <p:spPr>
            <a:xfrm>
              <a:off x="5142093" y="2814733"/>
              <a:ext cx="405304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Leeds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08614" y="3044440"/>
              <a:ext cx="647267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Manchester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0339" y="3770708"/>
              <a:ext cx="636492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Nottingham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3867569" y="4261387"/>
              <a:ext cx="604050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Birmigham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5704034" y="4226323"/>
              <a:ext cx="728056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Peterborough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5923663" y="4886285"/>
              <a:ext cx="614883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Cambridge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6805387" y="4497898"/>
              <a:ext cx="491049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Norwich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2861238" y="6128918"/>
              <a:ext cx="279707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Exeter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3704160" y="5172920"/>
              <a:ext cx="268874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Bristol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4063585" y="5536158"/>
              <a:ext cx="199091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>
                  <a:latin typeface="Arial Narrow"/>
                  <a:cs typeface="Arial Narrow"/>
                </a:rPr>
                <a:t>Bath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3975847" y="5980846"/>
              <a:ext cx="656568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/>
                <a:t>Southampton</a:t>
              </a:r>
              <a:endParaRPr lang="es-ES" sz="1200" dirty="0"/>
            </a:p>
          </p:txBody>
        </p:sp>
        <p:sp>
          <p:nvSpPr>
            <p:cNvPr id="76" name="CuadroTexto 75"/>
            <p:cNvSpPr txBox="1"/>
            <p:nvPr/>
          </p:nvSpPr>
          <p:spPr>
            <a:xfrm>
              <a:off x="4584953" y="5088829"/>
              <a:ext cx="330647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smtClean="0"/>
                <a:t>Oxford</a:t>
              </a:r>
              <a:endParaRPr lang="es-ES" sz="1200" dirty="0"/>
            </a:p>
          </p:txBody>
        </p:sp>
        <p:sp>
          <p:nvSpPr>
            <p:cNvPr id="77" name="CuadroTexto 76"/>
            <p:cNvSpPr txBox="1"/>
            <p:nvPr/>
          </p:nvSpPr>
          <p:spPr>
            <a:xfrm>
              <a:off x="5423810" y="5276664"/>
              <a:ext cx="399161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/>
                <a:t>Watford</a:t>
              </a:r>
              <a:endParaRPr lang="es-ES" sz="1200" dirty="0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4471531" y="5675175"/>
              <a:ext cx="525646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/>
                <a:t>Basingtoke</a:t>
              </a:r>
              <a:endParaRPr lang="es-ES" sz="1200" dirty="0"/>
            </a:p>
          </p:txBody>
        </p:sp>
        <p:sp>
          <p:nvSpPr>
            <p:cNvPr id="80" name="CuadroTexto 79"/>
            <p:cNvSpPr txBox="1"/>
            <p:nvPr/>
          </p:nvSpPr>
          <p:spPr>
            <a:xfrm>
              <a:off x="5098704" y="6049632"/>
              <a:ext cx="393380" cy="186310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r>
                <a:rPr lang="es-ES" sz="1200" dirty="0" err="1" smtClean="0"/>
                <a:t>Crawley</a:t>
              </a:r>
              <a:endParaRPr lang="es-ES" sz="1200" dirty="0"/>
            </a:p>
          </p:txBody>
        </p:sp>
        <p:sp>
          <p:nvSpPr>
            <p:cNvPr id="5" name="CuadroTexto 4"/>
            <p:cNvSpPr txBox="1"/>
            <p:nvPr/>
          </p:nvSpPr>
          <p:spPr>
            <a:xfrm>
              <a:off x="4890770" y="5576939"/>
              <a:ext cx="442933" cy="1863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200" dirty="0" err="1" smtClean="0">
                  <a:latin typeface="Arial Narrow"/>
                  <a:cs typeface="Arial Narrow"/>
                </a:rPr>
                <a:t>Slough</a:t>
              </a:r>
              <a:endParaRPr lang="es-ES" sz="1200" dirty="0">
                <a:latin typeface="Arial Narrow"/>
                <a:cs typeface="Arial Narrow"/>
              </a:endParaRPr>
            </a:p>
          </p:txBody>
        </p:sp>
      </p:grpSp>
      <p:sp>
        <p:nvSpPr>
          <p:cNvPr id="8" name="CuadroTexto 7"/>
          <p:cNvSpPr txBox="1"/>
          <p:nvPr/>
        </p:nvSpPr>
        <p:spPr>
          <a:xfrm>
            <a:off x="5503030" y="5514098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76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5597041" y="6145284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rgbClr val="FF0000"/>
                </a:solidFill>
              </a:rPr>
              <a:t>8</a:t>
            </a:r>
            <a:r>
              <a:rPr lang="es-ES" sz="1000" b="1" dirty="0" smtClean="0">
                <a:solidFill>
                  <a:srgbClr val="FF0000"/>
                </a:solidFill>
              </a:rPr>
              <a:t>6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4292576" y="6255866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48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3728957" y="6036218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23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3743898" y="5599265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>
                <a:solidFill>
                  <a:srgbClr val="FF0000"/>
                </a:solidFill>
              </a:rPr>
              <a:t>3</a:t>
            </a:r>
            <a:r>
              <a:rPr lang="es-ES" sz="1000" b="1" dirty="0" smtClean="0">
                <a:solidFill>
                  <a:srgbClr val="FF0000"/>
                </a:solidFill>
              </a:rPr>
              <a:t>3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4500832" y="5557191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64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4566460" y="5338185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51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88" name="CuadroTexto 87"/>
          <p:cNvSpPr txBox="1"/>
          <p:nvPr/>
        </p:nvSpPr>
        <p:spPr>
          <a:xfrm>
            <a:off x="5052169" y="5578834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42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4690404" y="5145969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23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95" name="CuadroTexto 94"/>
          <p:cNvSpPr txBox="1"/>
          <p:nvPr/>
        </p:nvSpPr>
        <p:spPr>
          <a:xfrm>
            <a:off x="4947598" y="4957803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20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96" name="CuadroTexto 95"/>
          <p:cNvSpPr txBox="1"/>
          <p:nvPr/>
        </p:nvSpPr>
        <p:spPr>
          <a:xfrm>
            <a:off x="4594080" y="4909131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22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4354358" y="4717801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42</a:t>
            </a:r>
            <a:endParaRPr lang="es-ES" sz="1000" b="1" dirty="0">
              <a:solidFill>
                <a:srgbClr val="FF0000"/>
              </a:solidFill>
            </a:endParaRPr>
          </a:p>
        </p:txBody>
      </p:sp>
      <p:cxnSp>
        <p:nvCxnSpPr>
          <p:cNvPr id="99" name="Conector recto 98"/>
          <p:cNvCxnSpPr/>
          <p:nvPr/>
        </p:nvCxnSpPr>
        <p:spPr>
          <a:xfrm flipH="1">
            <a:off x="3044420" y="4716272"/>
            <a:ext cx="1112732" cy="7332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CuadroTexto 100"/>
          <p:cNvSpPr txBox="1"/>
          <p:nvPr/>
        </p:nvSpPr>
        <p:spPr>
          <a:xfrm>
            <a:off x="3573674" y="4930856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97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3407415" y="4505560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73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03" name="CuadroTexto 102"/>
          <p:cNvSpPr txBox="1"/>
          <p:nvPr/>
        </p:nvSpPr>
        <p:spPr>
          <a:xfrm>
            <a:off x="2832947" y="4848172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14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2187132" y="5188341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84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05" name="CuadroTexto 104"/>
          <p:cNvSpPr txBox="1"/>
          <p:nvPr/>
        </p:nvSpPr>
        <p:spPr>
          <a:xfrm>
            <a:off x="4932149" y="6009111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22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5754370" y="4628670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82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09" name="CuadroTexto 108"/>
          <p:cNvSpPr txBox="1"/>
          <p:nvPr/>
        </p:nvSpPr>
        <p:spPr>
          <a:xfrm>
            <a:off x="6511331" y="3942707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45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0" name="CuadroTexto 109"/>
          <p:cNvSpPr txBox="1"/>
          <p:nvPr/>
        </p:nvSpPr>
        <p:spPr>
          <a:xfrm>
            <a:off x="6698543" y="3208830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23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1" name="CuadroTexto 110"/>
          <p:cNvSpPr txBox="1"/>
          <p:nvPr/>
        </p:nvSpPr>
        <p:spPr>
          <a:xfrm>
            <a:off x="5902184" y="3612599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64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2" name="CuadroTexto 111"/>
          <p:cNvSpPr txBox="1"/>
          <p:nvPr/>
        </p:nvSpPr>
        <p:spPr>
          <a:xfrm>
            <a:off x="5360022" y="3655659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41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4" name="CuadroTexto 113"/>
          <p:cNvSpPr txBox="1"/>
          <p:nvPr/>
        </p:nvSpPr>
        <p:spPr>
          <a:xfrm>
            <a:off x="4826676" y="2830727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58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6" name="CuadroTexto 115"/>
          <p:cNvSpPr txBox="1"/>
          <p:nvPr/>
        </p:nvSpPr>
        <p:spPr>
          <a:xfrm>
            <a:off x="4533074" y="1682452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72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7" name="CuadroTexto 116"/>
          <p:cNvSpPr txBox="1"/>
          <p:nvPr/>
        </p:nvSpPr>
        <p:spPr>
          <a:xfrm>
            <a:off x="3901227" y="1233235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45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8" name="CuadroTexto 117"/>
          <p:cNvSpPr txBox="1"/>
          <p:nvPr/>
        </p:nvSpPr>
        <p:spPr>
          <a:xfrm>
            <a:off x="3496932" y="2254436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86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19" name="CuadroTexto 118"/>
          <p:cNvSpPr txBox="1"/>
          <p:nvPr/>
        </p:nvSpPr>
        <p:spPr>
          <a:xfrm>
            <a:off x="4204642" y="3825716"/>
            <a:ext cx="37965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120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20" name="CuadroTexto 119"/>
          <p:cNvSpPr txBox="1"/>
          <p:nvPr/>
        </p:nvSpPr>
        <p:spPr>
          <a:xfrm>
            <a:off x="5398421" y="4375933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55</a:t>
            </a:r>
            <a:endParaRPr lang="es-ES" sz="1000" b="1" dirty="0">
              <a:solidFill>
                <a:srgbClr val="FF0000"/>
              </a:solidFill>
            </a:endParaRPr>
          </a:p>
        </p:txBody>
      </p:sp>
      <p:sp>
        <p:nvSpPr>
          <p:cNvPr id="124" name="CuadroTexto 123"/>
          <p:cNvSpPr txBox="1"/>
          <p:nvPr/>
        </p:nvSpPr>
        <p:spPr>
          <a:xfrm>
            <a:off x="5204569" y="5746175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85</a:t>
            </a:r>
            <a:endParaRPr lang="es-E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752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9481384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202868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2175457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75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 flipH="1">
            <a:off x="6681543" y="5498361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992471" y="5295698"/>
            <a:ext cx="121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M[1]+M[0]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16433" y="3413458"/>
            <a:ext cx="4319491" cy="829836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8540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211513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7260192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x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532064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99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Conector recto de flecha 13"/>
          <p:cNvCxnSpPr/>
          <p:nvPr/>
        </p:nvCxnSpPr>
        <p:spPr>
          <a:xfrm flipH="1">
            <a:off x="6681543" y="3554238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887884" y="3351575"/>
            <a:ext cx="159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M[n-3]+M[n-4]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-16433" y="3413458"/>
            <a:ext cx="4319491" cy="829836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sz="400" dirty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sz="400" dirty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sz="400" dirty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sz="400" dirty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9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586608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326711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z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x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681543" y="3201970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902825" y="2999307"/>
            <a:ext cx="159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M[n-2]+M[n-3]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</a:endParaRP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935478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23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ángulo 24"/>
          <p:cNvSpPr/>
          <p:nvPr/>
        </p:nvSpPr>
        <p:spPr>
          <a:xfrm>
            <a:off x="-16433" y="3413458"/>
            <a:ext cx="4319491" cy="829836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269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274086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70972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z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x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681543" y="2828445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947648" y="2655664"/>
            <a:ext cx="159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M[n-1]+M[n-2]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n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0907005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3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ángulo 24"/>
          <p:cNvSpPr/>
          <p:nvPr/>
        </p:nvSpPr>
        <p:spPr>
          <a:xfrm>
            <a:off x="-16433" y="3413458"/>
            <a:ext cx="4319491" cy="829836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9409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0" y="2271060"/>
            <a:ext cx="4303059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FibDP</a:t>
            </a:r>
            <a:r>
              <a:rPr lang="es-ES" dirty="0">
                <a:latin typeface="Consolas"/>
                <a:cs typeface="Consolas"/>
              </a:rPr>
              <a:t>(n)</a:t>
            </a:r>
          </a:p>
          <a:p>
            <a:r>
              <a:rPr lang="es-ES" dirty="0" smtClean="0">
                <a:latin typeface="Consolas"/>
                <a:cs typeface="Consolas"/>
              </a:rPr>
              <a:t>	M </a:t>
            </a:r>
            <a:r>
              <a:rPr lang="es-ES" dirty="0">
                <a:latin typeface="Consolas"/>
                <a:cs typeface="Consolas"/>
              </a:rPr>
              <a:t>← new Vector(n+1)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0] ← 0</a:t>
            </a:r>
          </a:p>
          <a:p>
            <a:r>
              <a:rPr lang="es-ES" dirty="0" smtClean="0">
                <a:latin typeface="Consolas"/>
                <a:cs typeface="Consolas"/>
              </a:rPr>
              <a:t>	M[</a:t>
            </a:r>
            <a:r>
              <a:rPr lang="es-ES" dirty="0">
                <a:latin typeface="Consolas"/>
                <a:cs typeface="Consolas"/>
              </a:rPr>
              <a:t>1] ← 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for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&lt;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≤ n  </a:t>
            </a:r>
            <a:r>
              <a:rPr lang="en-US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M[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 ←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i-1] + </a:t>
            </a:r>
            <a:r>
              <a:rPr lang="en-US" dirty="0" smtClean="0">
                <a:latin typeface="Consolas"/>
                <a:cs typeface="Consolas"/>
              </a:rPr>
              <a:t>M[</a:t>
            </a:r>
            <a:r>
              <a:rPr lang="en-US" dirty="0">
                <a:latin typeface="Consolas"/>
                <a:cs typeface="Consolas"/>
              </a:rPr>
              <a:t>i-2]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for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M[</a:t>
            </a:r>
            <a:r>
              <a:rPr lang="en-US" dirty="0">
                <a:latin typeface="Consolas"/>
                <a:cs typeface="Consolas"/>
              </a:rPr>
              <a:t>n]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" y="1856905"/>
            <a:ext cx="43030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497748" y="1856905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1" name="Flecha abajo 10"/>
          <p:cNvSpPr/>
          <p:nvPr/>
        </p:nvSpPr>
        <p:spPr>
          <a:xfrm rot="10800000">
            <a:off x="5384061" y="2395963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338899"/>
              </p:ext>
            </p:extLst>
          </p:nvPr>
        </p:nvGraphicFramePr>
        <p:xfrm>
          <a:off x="6155764" y="5284619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5829760" y="5359324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Conector recto 14"/>
          <p:cNvCxnSpPr/>
          <p:nvPr/>
        </p:nvCxnSpPr>
        <p:spPr>
          <a:xfrm flipH="1" flipV="1">
            <a:off x="6394823" y="3899644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748096"/>
              </p:ext>
            </p:extLst>
          </p:nvPr>
        </p:nvGraphicFramePr>
        <p:xfrm>
          <a:off x="6170705" y="2629644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z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x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5678360" y="2704349"/>
            <a:ext cx="566932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[n-2]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6203811" y="2271060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cxnSp>
        <p:nvCxnSpPr>
          <p:cNvPr id="18" name="Conector recto de flecha 17"/>
          <p:cNvCxnSpPr/>
          <p:nvPr/>
        </p:nvCxnSpPr>
        <p:spPr>
          <a:xfrm flipH="1">
            <a:off x="6681543" y="2828445"/>
            <a:ext cx="268941" cy="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6947648" y="2655664"/>
            <a:ext cx="1595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M[n-1]+M[n-2]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8369895" y="2674467"/>
            <a:ext cx="493607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n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n</a:t>
            </a:r>
            <a:r>
              <a:rPr lang="es-ES" dirty="0" smtClean="0">
                <a:solidFill>
                  <a:srgbClr val="FF0000"/>
                </a:solidFill>
              </a:rPr>
              <a:t>-2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8369895" y="5350699"/>
            <a:ext cx="301660" cy="104644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 smtClean="0">
                <a:solidFill>
                  <a:srgbClr val="FF0000"/>
                </a:solidFill>
              </a:rPr>
              <a:t>1</a:t>
            </a:r>
          </a:p>
          <a:p>
            <a:endParaRPr lang="es-ES" sz="400" dirty="0" smtClean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3" name="Conector recto 22"/>
          <p:cNvCxnSpPr/>
          <p:nvPr/>
        </p:nvCxnSpPr>
        <p:spPr>
          <a:xfrm flipH="1" flipV="1">
            <a:off x="8522143" y="3966795"/>
            <a:ext cx="14942" cy="1225177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(Toy) Example 2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3198071"/>
              </p:ext>
            </p:extLst>
          </p:nvPr>
        </p:nvGraphicFramePr>
        <p:xfrm>
          <a:off x="0" y="853303"/>
          <a:ext cx="9144000" cy="6457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47" name="Documento" r:id="rId3" imgW="5613400" imgH="330200" progId="Word.Document.12">
                  <p:embed/>
                </p:oleObj>
              </mc:Choice>
              <mc:Fallback>
                <p:oleObj name="Documento" r:id="rId3" imgW="5613400" imgH="3302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53303"/>
                        <a:ext cx="9144000" cy="6457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CuadroTexto 24"/>
          <p:cNvSpPr txBox="1"/>
          <p:nvPr/>
        </p:nvSpPr>
        <p:spPr>
          <a:xfrm>
            <a:off x="1771597" y="6294433"/>
            <a:ext cx="2531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We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do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not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repeat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calculations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63243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3" y="1404471"/>
            <a:ext cx="916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err="1">
                <a:latin typeface="Arial Narrow"/>
                <a:cs typeface="Arial Narrow"/>
              </a:rPr>
              <a:t>Given</a:t>
            </a:r>
            <a:r>
              <a:rPr lang="es-ES" sz="2400" dirty="0">
                <a:latin typeface="Arial Narrow"/>
                <a:cs typeface="Arial Narrow"/>
              </a:rPr>
              <a:t> a </a:t>
            </a:r>
            <a:r>
              <a:rPr lang="es-ES" sz="2400" dirty="0" err="1">
                <a:latin typeface="Arial Narrow"/>
                <a:cs typeface="Arial Narrow"/>
              </a:rPr>
              <a:t>collection</a:t>
            </a:r>
            <a:r>
              <a:rPr lang="es-ES" sz="2400" dirty="0">
                <a:latin typeface="Arial Narrow"/>
                <a:cs typeface="Arial Narrow"/>
              </a:rPr>
              <a:t> of </a:t>
            </a:r>
            <a:r>
              <a:rPr lang="es-ES" sz="2400" dirty="0" err="1">
                <a:latin typeface="Arial Narrow"/>
                <a:cs typeface="Arial Narrow"/>
              </a:rPr>
              <a:t>denominations</a:t>
            </a:r>
            <a:r>
              <a:rPr lang="es-ES" sz="2400" dirty="0">
                <a:latin typeface="Arial Narrow"/>
                <a:cs typeface="Arial Narrow"/>
              </a:rPr>
              <a:t> {D}, </a:t>
            </a:r>
            <a:r>
              <a:rPr lang="es-ES" sz="2400" dirty="0" err="1" smtClean="0">
                <a:latin typeface="Arial Narrow"/>
                <a:cs typeface="Arial Narrow"/>
              </a:rPr>
              <a:t>what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minimum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number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coins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needed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make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>
                <a:latin typeface="Arial Narrow"/>
                <a:cs typeface="Arial Narrow"/>
              </a:rPr>
              <a:t>a particular </a:t>
            </a:r>
            <a:r>
              <a:rPr lang="es-ES" sz="2400" dirty="0" err="1">
                <a:latin typeface="Arial Narrow"/>
                <a:cs typeface="Arial Narrow"/>
              </a:rPr>
              <a:t>value</a:t>
            </a:r>
            <a:r>
              <a:rPr lang="es-ES" sz="2400" dirty="0">
                <a:latin typeface="Arial Narrow"/>
                <a:cs typeface="Arial Narrow"/>
              </a:rPr>
              <a:t> v</a:t>
            </a:r>
            <a:r>
              <a:rPr lang="es-ES" sz="2400" dirty="0" smtClean="0">
                <a:latin typeface="Arial Narrow"/>
                <a:cs typeface="Arial Narrow"/>
              </a:rPr>
              <a:t>?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743905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3" y="1404471"/>
            <a:ext cx="91604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err="1">
                <a:latin typeface="Arial Narrow"/>
                <a:cs typeface="Arial Narrow"/>
              </a:rPr>
              <a:t>Given</a:t>
            </a:r>
            <a:r>
              <a:rPr lang="es-ES" sz="2400" dirty="0">
                <a:latin typeface="Arial Narrow"/>
                <a:cs typeface="Arial Narrow"/>
              </a:rPr>
              <a:t> a </a:t>
            </a:r>
            <a:r>
              <a:rPr lang="es-ES" sz="2400" dirty="0" err="1">
                <a:latin typeface="Arial Narrow"/>
                <a:cs typeface="Arial Narrow"/>
              </a:rPr>
              <a:t>collection</a:t>
            </a:r>
            <a:r>
              <a:rPr lang="es-ES" sz="2400" dirty="0">
                <a:latin typeface="Arial Narrow"/>
                <a:cs typeface="Arial Narrow"/>
              </a:rPr>
              <a:t> of </a:t>
            </a:r>
            <a:r>
              <a:rPr lang="es-ES" sz="2400" dirty="0" err="1">
                <a:latin typeface="Arial Narrow"/>
                <a:cs typeface="Arial Narrow"/>
              </a:rPr>
              <a:t>denominations</a:t>
            </a:r>
            <a:r>
              <a:rPr lang="es-ES" sz="2400" dirty="0">
                <a:latin typeface="Arial Narrow"/>
                <a:cs typeface="Arial Narrow"/>
              </a:rPr>
              <a:t> {D}, </a:t>
            </a:r>
            <a:r>
              <a:rPr lang="es-ES" sz="2400" dirty="0" err="1" smtClean="0">
                <a:latin typeface="Arial Narrow"/>
                <a:cs typeface="Arial Narrow"/>
              </a:rPr>
              <a:t>what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minimum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number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coins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needed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make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>
                <a:latin typeface="Arial Narrow"/>
                <a:cs typeface="Arial Narrow"/>
              </a:rPr>
              <a:t>a particular </a:t>
            </a:r>
            <a:r>
              <a:rPr lang="es-ES" sz="2400" dirty="0" err="1">
                <a:latin typeface="Arial Narrow"/>
                <a:cs typeface="Arial Narrow"/>
              </a:rPr>
              <a:t>value</a:t>
            </a:r>
            <a:r>
              <a:rPr lang="es-ES" sz="2400" dirty="0">
                <a:latin typeface="Arial Narrow"/>
                <a:cs typeface="Arial Narrow"/>
              </a:rPr>
              <a:t> v</a:t>
            </a:r>
            <a:r>
              <a:rPr lang="es-ES" sz="2400" dirty="0" smtClean="0">
                <a:latin typeface="Arial Narrow"/>
                <a:cs typeface="Arial Narrow"/>
              </a:rPr>
              <a:t>?</a:t>
            </a:r>
            <a:endParaRPr lang="es-ES" sz="2400" dirty="0">
              <a:latin typeface="Arial Narrow"/>
              <a:cs typeface="Arial Narrow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382" y="2667747"/>
            <a:ext cx="4445000" cy="2705100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CuadroTexto 6"/>
          <p:cNvSpPr txBox="1"/>
          <p:nvPr/>
        </p:nvSpPr>
        <p:spPr>
          <a:xfrm>
            <a:off x="666042" y="2317386"/>
            <a:ext cx="378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solidFill>
                  <a:srgbClr val="FF0000"/>
                </a:solidFill>
              </a:rPr>
              <a:t>D</a:t>
            </a:r>
            <a:endParaRPr lang="es-ES" sz="2400" b="1" dirty="0">
              <a:solidFill>
                <a:srgbClr val="FF000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85647" y="2529247"/>
            <a:ext cx="1437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rgbClr val="FF0000"/>
                </a:solidFill>
              </a:rPr>
              <a:t>v</a:t>
            </a:r>
            <a:r>
              <a:rPr lang="es-ES" sz="2000" dirty="0" smtClean="0"/>
              <a:t>= 27 </a:t>
            </a:r>
            <a:r>
              <a:rPr lang="es-ES" sz="2000" dirty="0" err="1" smtClean="0"/>
              <a:t>pence</a:t>
            </a:r>
            <a:endParaRPr lang="es-ES" sz="2000" dirty="0"/>
          </a:p>
        </p:txBody>
      </p:sp>
      <p:sp>
        <p:nvSpPr>
          <p:cNvPr id="9" name="Flecha abajo 8"/>
          <p:cNvSpPr/>
          <p:nvPr/>
        </p:nvSpPr>
        <p:spPr>
          <a:xfrm>
            <a:off x="6843059" y="2929357"/>
            <a:ext cx="239059" cy="447349"/>
          </a:xfrm>
          <a:prstGeom prst="downArrow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5633454" y="3406588"/>
            <a:ext cx="3510546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latin typeface="Arial Narrow"/>
                <a:cs typeface="Arial Narrow"/>
              </a:rPr>
              <a:t>3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coins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</a:p>
          <a:p>
            <a:r>
              <a:rPr lang="es-ES" dirty="0" smtClean="0">
                <a:latin typeface="Arial Narrow"/>
                <a:cs typeface="Arial Narrow"/>
              </a:rPr>
              <a:t>(1 x 20 </a:t>
            </a:r>
            <a:r>
              <a:rPr lang="es-ES" dirty="0" err="1" smtClean="0">
                <a:latin typeface="Arial Narrow"/>
                <a:cs typeface="Arial Narrow"/>
              </a:rPr>
              <a:t>pence</a:t>
            </a:r>
            <a:r>
              <a:rPr lang="es-ES" dirty="0" smtClean="0">
                <a:latin typeface="Arial Narrow"/>
                <a:cs typeface="Arial Narrow"/>
              </a:rPr>
              <a:t>; 1x 5 </a:t>
            </a:r>
            <a:r>
              <a:rPr lang="es-ES" dirty="0" err="1" smtClean="0">
                <a:latin typeface="Arial Narrow"/>
                <a:cs typeface="Arial Narrow"/>
              </a:rPr>
              <a:t>pence</a:t>
            </a:r>
            <a:r>
              <a:rPr lang="es-ES" dirty="0" smtClean="0">
                <a:latin typeface="Arial Narrow"/>
                <a:cs typeface="Arial Narrow"/>
              </a:rPr>
              <a:t>; 1 x 2 </a:t>
            </a:r>
            <a:r>
              <a:rPr lang="es-ES" dirty="0" err="1" smtClean="0">
                <a:latin typeface="Arial Narrow"/>
                <a:cs typeface="Arial Narrow"/>
              </a:rPr>
              <a:t>pence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81025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6505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187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2121644"/>
            <a:ext cx="4117903" cy="567768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7721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877985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latin typeface="Arial Narrow"/>
                <a:cs typeface="Arial Narrow"/>
              </a:rPr>
              <a:t>last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week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Graphs</a:t>
            </a:r>
            <a:r>
              <a:rPr lang="es-ES" sz="3200" dirty="0" smtClean="0">
                <a:latin typeface="Arial Narrow"/>
                <a:cs typeface="Arial Narrow"/>
              </a:rPr>
              <a:t> – </a:t>
            </a:r>
            <a:r>
              <a:rPr lang="es-ES" sz="3200" dirty="0" err="1" smtClean="0">
                <a:latin typeface="Arial Narrow"/>
                <a:cs typeface="Arial Narrow"/>
              </a:rPr>
              <a:t>Path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Finding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Memoization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Dynamic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Programming</a:t>
            </a: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5552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479176" y="956235"/>
            <a:ext cx="5783427" cy="5587466"/>
            <a:chOff x="1479176" y="956235"/>
            <a:chExt cx="5783427" cy="5587466"/>
          </a:xfrm>
        </p:grpSpPr>
        <p:grpSp>
          <p:nvGrpSpPr>
            <p:cNvPr id="6" name="Agrupar 5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14" name="Elipse 13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6" name="CuadroTexto 15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7" name="Elipse 6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" name="Conector recto 3"/>
              <p:cNvCxnSpPr>
                <a:stCxn id="14" idx="2"/>
                <a:endCxn id="7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cto 10"/>
              <p:cNvCxnSpPr>
                <a:stCxn id="15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Elipse 18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1" name="CuadroTexto 20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2" name="CuadroTexto 21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3" name="CuadroTexto 22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2" name="Forma libre 11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5" name="Elipse 24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6" name="Elipse 25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7" name="Elipse 26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8" name="Elipse 27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29" name="Elipse 28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0" name="Elipse 29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1" name="CuadroTexto 30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32" name="Conector recto 31"/>
              <p:cNvCxnSpPr>
                <a:stCxn id="26" idx="5"/>
                <a:endCxn id="25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/>
              <p:cNvCxnSpPr>
                <a:stCxn id="25" idx="4"/>
                <a:endCxn id="15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ector recto 40"/>
              <p:cNvCxnSpPr>
                <a:stCxn id="12" idx="0"/>
                <a:endCxn id="17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ector recto 43"/>
              <p:cNvCxnSpPr>
                <a:stCxn id="17" idx="4"/>
                <a:endCxn id="19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Elipse 16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9" name="Conector recto 48"/>
              <p:cNvCxnSpPr>
                <a:stCxn id="19" idx="2"/>
                <a:endCxn id="20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uadroTexto 59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1" name="Conector recto 60"/>
              <p:cNvCxnSpPr>
                <a:stCxn id="20" idx="1"/>
                <a:endCxn id="29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64"/>
              <p:cNvCxnSpPr>
                <a:stCxn id="14" idx="2"/>
                <a:endCxn id="30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30" idx="3"/>
                <a:endCxn id="29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71"/>
              <p:cNvCxnSpPr>
                <a:stCxn id="17" idx="1"/>
                <a:endCxn id="30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74"/>
              <p:cNvCxnSpPr>
                <a:stCxn id="12" idx="2"/>
                <a:endCxn id="17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12" idx="2"/>
                <a:endCxn id="19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cto 83"/>
              <p:cNvCxnSpPr>
                <a:stCxn id="28" idx="4"/>
                <a:endCxn id="14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1" name="Elipse 90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3" name="Elipse 92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4" name="Conector recto 93"/>
              <p:cNvCxnSpPr>
                <a:stCxn id="14" idx="2"/>
                <a:endCxn id="89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Conector recto 96"/>
              <p:cNvCxnSpPr>
                <a:stCxn id="89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cto 99"/>
              <p:cNvCxnSpPr>
                <a:stCxn id="7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/>
              <p:cNvCxnSpPr>
                <a:stCxn id="90" idx="5"/>
                <a:endCxn id="113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cto 107"/>
              <p:cNvCxnSpPr>
                <a:endCxn id="89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Elipse 112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15" name="Conector recto 114"/>
              <p:cNvCxnSpPr>
                <a:stCxn id="90" idx="4"/>
                <a:endCxn id="93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Elipse 120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22" name="Elipse 121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23" name="Conector recto 122"/>
              <p:cNvCxnSpPr>
                <a:stCxn id="122" idx="5"/>
                <a:endCxn id="27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 recto 125"/>
              <p:cNvCxnSpPr>
                <a:stCxn id="27" idx="4"/>
                <a:endCxn id="28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recto 129"/>
              <p:cNvCxnSpPr>
                <a:stCxn id="28" idx="6"/>
                <a:endCxn id="25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Conector recto 132"/>
              <p:cNvCxnSpPr>
                <a:stCxn id="121" idx="4"/>
                <a:endCxn id="7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6" name="Elipse 135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37" name="Elipse 136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38" name="Conector recto 137"/>
              <p:cNvCxnSpPr>
                <a:stCxn id="137" idx="5"/>
                <a:endCxn id="122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/>
              <p:cNvCxnSpPr>
                <a:stCxn id="137" idx="3"/>
                <a:endCxn id="136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ector recto 149"/>
              <p:cNvCxnSpPr>
                <a:stCxn id="136" idx="4"/>
                <a:endCxn id="121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CuadroTexto 2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62" name="CuadroTexto 61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64" name="CuadroTexto 63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66" name="CuadroTexto 65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68" name="CuadroTexto 67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71" name="CuadroTexto 70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74" name="CuadroTexto 7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76" name="CuadroTexto 75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77" name="CuadroTexto 76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78" name="CuadroTexto 77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80" name="CuadroTexto 79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5" name="CuadroTexto 4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8" name="CuadroTexto 7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1" name="CuadroTexto 80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2" name="CuadroTexto 81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3" name="CuadroTexto 82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5" name="CuadroTexto 84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6" name="CuadroTexto 85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7" name="CuadroTexto 86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88" name="CuadroTexto 87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99" name="Conector recto 98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uadroTexto 100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2" name="CuadroTexto 101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4" name="CuadroTexto 103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9" name="CuadroTexto 108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0" name="CuadroTexto 109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1" name="CuadroTexto 110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2" name="CuadroTexto 111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CuadroTexto 113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6" name="CuadroTexto 115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7" name="CuadroTexto 116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CuadroTexto 117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9" name="CuadroTexto 118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0" name="CuadroTexto 119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9" name="CuadroTexto 8"/>
          <p:cNvSpPr txBox="1"/>
          <p:nvPr/>
        </p:nvSpPr>
        <p:spPr>
          <a:xfrm>
            <a:off x="5567159" y="1351061"/>
            <a:ext cx="3576841" cy="830997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s-ES" sz="2400" dirty="0" err="1" smtClean="0"/>
              <a:t>Shortest</a:t>
            </a:r>
            <a:r>
              <a:rPr lang="es-ES" sz="2400" dirty="0" smtClean="0"/>
              <a:t> </a:t>
            </a:r>
            <a:r>
              <a:rPr lang="es-ES" sz="2400" dirty="0" err="1" smtClean="0"/>
              <a:t>path</a:t>
            </a:r>
            <a:r>
              <a:rPr lang="es-ES" sz="2400" dirty="0" smtClean="0"/>
              <a:t> </a:t>
            </a:r>
            <a:r>
              <a:rPr lang="es-ES" sz="2400" dirty="0" err="1" smtClean="0"/>
              <a:t>from</a:t>
            </a:r>
            <a:r>
              <a:rPr lang="es-ES" sz="2400" dirty="0" smtClean="0"/>
              <a:t> </a:t>
            </a:r>
            <a:r>
              <a:rPr lang="es-ES" sz="2400" b="1" dirty="0" smtClean="0"/>
              <a:t>London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</a:t>
            </a:r>
            <a:r>
              <a:rPr lang="es-ES" sz="2400" b="1" dirty="0" smtClean="0"/>
              <a:t>Portsmouth</a:t>
            </a:r>
            <a:r>
              <a:rPr lang="es-ES" sz="2400" dirty="0" smtClean="0"/>
              <a:t>?</a:t>
            </a:r>
            <a:endParaRPr lang="es-ES" sz="2400" dirty="0"/>
          </a:p>
        </p:txBody>
      </p:sp>
      <p:sp>
        <p:nvSpPr>
          <p:cNvPr id="124" name="CuadroTexto 123"/>
          <p:cNvSpPr txBox="1"/>
          <p:nvPr/>
        </p:nvSpPr>
        <p:spPr>
          <a:xfrm>
            <a:off x="5204569" y="5731234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b="1" dirty="0" smtClean="0">
                <a:solidFill>
                  <a:srgbClr val="FF0000"/>
                </a:solidFill>
              </a:rPr>
              <a:t>85</a:t>
            </a:r>
            <a:endParaRPr lang="es-ES" sz="1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5358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2928467"/>
            <a:ext cx="4117903" cy="313768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811060" y="2902782"/>
            <a:ext cx="139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={1,2,5,10}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2055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197405"/>
            <a:ext cx="4117903" cy="313768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811060" y="2902782"/>
            <a:ext cx="139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={1,2,5,10} </a:t>
            </a:r>
            <a:endParaRPr lang="es-ES" dirty="0"/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5916706" y="2689411"/>
            <a:ext cx="0" cy="2731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811060" y="3171723"/>
            <a:ext cx="63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</a:t>
            </a:r>
            <a:r>
              <a:rPr lang="es-ES" dirty="0" smtClean="0"/>
              <a:t>=10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573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481284"/>
            <a:ext cx="4117903" cy="313768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4811060" y="2902782"/>
            <a:ext cx="139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={1,2,5,10}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4811060" y="3171723"/>
            <a:ext cx="63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c</a:t>
            </a:r>
            <a:r>
              <a:rPr lang="es-ES" dirty="0" smtClean="0"/>
              <a:t>=10 </a:t>
            </a:r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4811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2136593"/>
            <a:ext cx="4117903" cy="56775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00508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2905767"/>
            <a:ext cx="4117903" cy="35140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8096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204587"/>
            <a:ext cx="4117903" cy="35140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513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3443643"/>
            <a:ext cx="4117903" cy="351409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1748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2143760"/>
            <a:ext cx="4117903" cy="545652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879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2927875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</p:txBody>
      </p:sp>
    </p:spTree>
    <p:extLst>
      <p:ext uri="{BB962C8B-B14F-4D97-AF65-F5344CB8AC3E}">
        <p14:creationId xmlns:p14="http://schemas.microsoft.com/office/powerpoint/2010/main" val="28100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3196813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</p:spTree>
    <p:extLst>
      <p:ext uri="{BB962C8B-B14F-4D97-AF65-F5344CB8AC3E}">
        <p14:creationId xmlns:p14="http://schemas.microsoft.com/office/powerpoint/2010/main" val="1729568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/>
                <a:cs typeface="Arial Narrow"/>
              </a:rPr>
              <a:t>A* (A </a:t>
            </a:r>
            <a:r>
              <a:rPr lang="es-ES" dirty="0" err="1" smtClean="0">
                <a:latin typeface="Arial Narrow"/>
                <a:cs typeface="Arial Narrow"/>
              </a:rPr>
              <a:t>star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347524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3495633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02129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2106104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4984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2375042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531884" y="5169597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1+0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954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531884" y="5169597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1+0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44094" y="387693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1+1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79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3473527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531884" y="5169597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1+0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44094" y="387693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1+1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473149" y="309521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r>
              <a:rPr lang="es-ES" dirty="0" smtClean="0">
                <a:solidFill>
                  <a:srgbClr val="FF0000"/>
                </a:solidFill>
              </a:rPr>
              <a:t>+2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7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3742465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531884" y="5169597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1+0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44094" y="387693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1+1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473149" y="309521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r>
              <a:rPr lang="es-ES" dirty="0" smtClean="0">
                <a:solidFill>
                  <a:srgbClr val="FF0000"/>
                </a:solidFill>
              </a:rPr>
              <a:t>+2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49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855883" y="141404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D={1,2,5,10}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6487459" y="1434992"/>
            <a:ext cx="6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v</a:t>
            </a:r>
            <a:r>
              <a:rPr lang="es-ES" dirty="0" smtClean="0">
                <a:latin typeface="Arial Narrow"/>
                <a:cs typeface="Arial Narrow"/>
              </a:rPr>
              <a:t>=13</a:t>
            </a:r>
            <a:endParaRPr lang="es-ES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471" r="3267" b="53643"/>
          <a:stretch/>
        </p:blipFill>
        <p:spPr>
          <a:xfrm>
            <a:off x="4455986" y="912051"/>
            <a:ext cx="2031473" cy="49305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-16433" y="4026344"/>
            <a:ext cx="4117903" cy="314360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4859582" y="3473527"/>
            <a:ext cx="2028620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(D,13-10)</a:t>
            </a:r>
            <a:endParaRPr lang="es-E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5409718" y="3876935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={1,2}</a:t>
            </a:r>
          </a:p>
          <a:p>
            <a:r>
              <a:rPr lang="es-ES" dirty="0"/>
              <a:t>c</a:t>
            </a:r>
            <a:r>
              <a:rPr lang="es-ES" dirty="0" smtClean="0"/>
              <a:t>=2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5473149" y="4523266"/>
            <a:ext cx="1794632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(D,3-2)</a:t>
            </a:r>
            <a:endParaRPr lang="es-ES" dirty="0"/>
          </a:p>
        </p:txBody>
      </p:sp>
      <p:sp>
        <p:nvSpPr>
          <p:cNvPr id="4" name="Forma libre 3"/>
          <p:cNvSpPr/>
          <p:nvPr/>
        </p:nvSpPr>
        <p:spPr>
          <a:xfrm>
            <a:off x="6618941" y="3869765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5580048" y="4892598"/>
            <a:ext cx="74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c</a:t>
            </a:r>
            <a:r>
              <a:rPr lang="es-ES" dirty="0" err="1" smtClean="0"/>
              <a:t>s</a:t>
            </a:r>
            <a:r>
              <a:rPr lang="es-ES" dirty="0" smtClean="0"/>
              <a:t>={1}</a:t>
            </a:r>
          </a:p>
          <a:p>
            <a:r>
              <a:rPr lang="es-ES" dirty="0"/>
              <a:t>c</a:t>
            </a:r>
            <a:r>
              <a:rPr lang="es-ES" dirty="0" smtClean="0"/>
              <a:t>=1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5676802" y="5538929"/>
            <a:ext cx="1606968" cy="369332"/>
          </a:xfrm>
          <a:prstGeom prst="rect">
            <a:avLst/>
          </a:prstGeom>
          <a:solidFill>
            <a:srgbClr val="EEECE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1+ </a:t>
            </a:r>
            <a:r>
              <a:rPr lang="es-ES" dirty="0" err="1" smtClean="0"/>
              <a:t>Greedy</a:t>
            </a:r>
            <a:r>
              <a:rPr lang="es-ES" dirty="0" smtClean="0"/>
              <a:t>(D,0)</a:t>
            </a:r>
            <a:endParaRPr lang="es-ES" dirty="0"/>
          </a:p>
        </p:txBody>
      </p:sp>
      <p:sp>
        <p:nvSpPr>
          <p:cNvPr id="17" name="Forma libre 16"/>
          <p:cNvSpPr/>
          <p:nvPr/>
        </p:nvSpPr>
        <p:spPr>
          <a:xfrm>
            <a:off x="6589824" y="4911400"/>
            <a:ext cx="942060" cy="627529"/>
          </a:xfrm>
          <a:custGeom>
            <a:avLst/>
            <a:gdLst>
              <a:gd name="connsiteX0" fmla="*/ 672353 w 942060"/>
              <a:gd name="connsiteY0" fmla="*/ 627529 h 627529"/>
              <a:gd name="connsiteX1" fmla="*/ 926353 w 942060"/>
              <a:gd name="connsiteY1" fmla="*/ 268941 h 627529"/>
              <a:gd name="connsiteX2" fmla="*/ 268941 w 942060"/>
              <a:gd name="connsiteY2" fmla="*/ 179294 h 627529"/>
              <a:gd name="connsiteX3" fmla="*/ 0 w 942060"/>
              <a:gd name="connsiteY3" fmla="*/ 0 h 627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060" h="627529">
                <a:moveTo>
                  <a:pt x="672353" y="627529"/>
                </a:moveTo>
                <a:cubicBezTo>
                  <a:pt x="832970" y="485588"/>
                  <a:pt x="993588" y="343647"/>
                  <a:pt x="926353" y="268941"/>
                </a:cubicBezTo>
                <a:cubicBezTo>
                  <a:pt x="859118" y="194235"/>
                  <a:pt x="423333" y="224117"/>
                  <a:pt x="268941" y="179294"/>
                </a:cubicBezTo>
                <a:cubicBezTo>
                  <a:pt x="114549" y="134470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7531884" y="5169597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1+0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544094" y="387693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1+1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5473149" y="3095215"/>
            <a:ext cx="53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1</a:t>
            </a:r>
            <a:r>
              <a:rPr lang="es-ES" dirty="0" smtClean="0">
                <a:solidFill>
                  <a:srgbClr val="FF0000"/>
                </a:solidFill>
              </a:rPr>
              <a:t>+2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58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4108823" cy="25853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=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0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hu-HU" dirty="0" smtClean="0">
                <a:latin typeface="Consolas"/>
                <a:cs typeface="Consolas"/>
              </a:rPr>
              <a:t>		cs </a:t>
            </a:r>
            <a:r>
              <a:rPr lang="hu-HU" dirty="0">
                <a:latin typeface="Consolas"/>
                <a:cs typeface="Consolas"/>
              </a:rPr>
              <a:t>← {c|c ∈ D ∧ c ≤ v}</a:t>
            </a:r>
          </a:p>
          <a:p>
            <a:r>
              <a:rPr lang="hu-HU" dirty="0" smtClean="0">
                <a:latin typeface="Consolas"/>
                <a:cs typeface="Consolas"/>
              </a:rPr>
              <a:t>		c </a:t>
            </a:r>
            <a:r>
              <a:rPr lang="hu-HU" dirty="0">
                <a:latin typeface="Consolas"/>
                <a:cs typeface="Consolas"/>
              </a:rPr>
              <a:t>← max(cs)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1 + </a:t>
            </a:r>
            <a:r>
              <a:rPr lang="es-ES" dirty="0" err="1">
                <a:latin typeface="Consolas"/>
                <a:cs typeface="Consolas"/>
              </a:rPr>
              <a:t>Greedy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-c)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4" y="1381808"/>
            <a:ext cx="410882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Greedy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recursive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233111" y="1920866"/>
            <a:ext cx="1707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Greedy</a:t>
            </a:r>
            <a:r>
              <a:rPr lang="es-ES" dirty="0" smtClean="0">
                <a:latin typeface="Consolas"/>
                <a:cs typeface="Consolas"/>
              </a:rPr>
              <a:t>(D,13)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490394" y="138180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5" name="Flecha abajo 14"/>
          <p:cNvSpPr/>
          <p:nvPr/>
        </p:nvSpPr>
        <p:spPr>
          <a:xfrm>
            <a:off x="5376707" y="1920866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4110265" y="3582858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cxnSp>
        <p:nvCxnSpPr>
          <p:cNvPr id="3" name="Conector recto de flecha 2"/>
          <p:cNvCxnSpPr>
            <a:stCxn id="12" idx="2"/>
          </p:cNvCxnSpPr>
          <p:nvPr/>
        </p:nvCxnSpPr>
        <p:spPr>
          <a:xfrm>
            <a:off x="7086921" y="2290198"/>
            <a:ext cx="10138" cy="488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6243249" y="2779059"/>
            <a:ext cx="15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Greedy</a:t>
            </a:r>
            <a:r>
              <a:rPr lang="es-ES" dirty="0" smtClean="0">
                <a:latin typeface="Consolas"/>
                <a:cs typeface="Consolas"/>
              </a:rPr>
              <a:t>(D,3)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7095417" y="3194996"/>
            <a:ext cx="10138" cy="488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6251745" y="3683857"/>
            <a:ext cx="15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Greedy</a:t>
            </a:r>
            <a:r>
              <a:rPr lang="es-ES" dirty="0" smtClean="0">
                <a:latin typeface="Consolas"/>
                <a:cs typeface="Consolas"/>
              </a:rPr>
              <a:t>(D,1)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0" name="Conector recto de flecha 19"/>
          <p:cNvCxnSpPr/>
          <p:nvPr/>
        </p:nvCxnSpPr>
        <p:spPr>
          <a:xfrm>
            <a:off x="7148736" y="4212707"/>
            <a:ext cx="10138" cy="488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6305064" y="4701568"/>
            <a:ext cx="1580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Greedy</a:t>
            </a:r>
            <a:r>
              <a:rPr lang="es-ES" dirty="0" smtClean="0">
                <a:latin typeface="Consolas"/>
                <a:cs typeface="Consolas"/>
              </a:rPr>
              <a:t>(D,0)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0716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718239" y="826702"/>
            <a:ext cx="6241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rial Narrow"/>
                <a:cs typeface="Arial Narrow"/>
              </a:rPr>
              <a:t>An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exhaustive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brute-force</a:t>
            </a:r>
            <a:r>
              <a:rPr lang="es-ES" sz="2000" dirty="0" smtClean="0">
                <a:latin typeface="Arial Narrow"/>
                <a:cs typeface="Arial Narrow"/>
              </a:rPr>
              <a:t>) 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to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find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the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optimal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317998" y="138953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13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33289" y="21395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cxnSp>
        <p:nvCxnSpPr>
          <p:cNvPr id="7" name="Conector recto 6"/>
          <p:cNvCxnSpPr>
            <a:stCxn id="5" idx="2"/>
            <a:endCxn id="22" idx="0"/>
          </p:cNvCxnSpPr>
          <p:nvPr/>
        </p:nvCxnSpPr>
        <p:spPr>
          <a:xfrm flipH="1">
            <a:off x="584119" y="1758864"/>
            <a:ext cx="3943206" cy="380715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285998" y="1693726"/>
            <a:ext cx="42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-10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3" name="Conector recto 22"/>
          <p:cNvCxnSpPr/>
          <p:nvPr/>
        </p:nvCxnSpPr>
        <p:spPr>
          <a:xfrm>
            <a:off x="4527325" y="1753172"/>
            <a:ext cx="4227085" cy="380715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/>
          <p:cNvSpPr txBox="1"/>
          <p:nvPr/>
        </p:nvSpPr>
        <p:spPr>
          <a:xfrm>
            <a:off x="8425708" y="214555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2602759" y="214555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8</a:t>
            </a:r>
          </a:p>
        </p:txBody>
      </p:sp>
      <p:cxnSp>
        <p:nvCxnSpPr>
          <p:cNvPr id="27" name="Conector recto 26"/>
          <p:cNvCxnSpPr>
            <a:stCxn id="5" idx="2"/>
          </p:cNvCxnSpPr>
          <p:nvPr/>
        </p:nvCxnSpPr>
        <p:spPr>
          <a:xfrm flipH="1">
            <a:off x="2775322" y="1758864"/>
            <a:ext cx="1752003" cy="38669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/>
          <p:nvPr/>
        </p:nvCxnSpPr>
        <p:spPr>
          <a:xfrm>
            <a:off x="4497441" y="1758864"/>
            <a:ext cx="1752003" cy="38669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249444" y="211329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6634479" y="1676401"/>
            <a:ext cx="330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888935" y="1834782"/>
            <a:ext cx="330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2923393" y="1805515"/>
            <a:ext cx="330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0" y="273423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316751" y="2737225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s-ES" dirty="0">
              <a:solidFill>
                <a:srgbClr val="FF0000"/>
              </a:solidFill>
            </a:endParaRPr>
          </a:p>
        </p:txBody>
      </p:sp>
      <p:cxnSp>
        <p:nvCxnSpPr>
          <p:cNvPr id="35" name="Conector recto 34"/>
          <p:cNvCxnSpPr>
            <a:stCxn id="22" idx="2"/>
            <a:endCxn id="33" idx="0"/>
          </p:cNvCxnSpPr>
          <p:nvPr/>
        </p:nvCxnSpPr>
        <p:spPr>
          <a:xfrm flipH="1">
            <a:off x="169277" y="2508911"/>
            <a:ext cx="414842" cy="22532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stCxn id="22" idx="2"/>
            <a:endCxn id="34" idx="0"/>
          </p:cNvCxnSpPr>
          <p:nvPr/>
        </p:nvCxnSpPr>
        <p:spPr>
          <a:xfrm flipH="1">
            <a:off x="486028" y="2508911"/>
            <a:ext cx="98091" cy="22831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558648" y="273481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43" name="CuadroTexto 42"/>
          <p:cNvSpPr txBox="1"/>
          <p:nvPr/>
        </p:nvSpPr>
        <p:spPr>
          <a:xfrm>
            <a:off x="1024809" y="27228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2</a:t>
            </a:r>
          </a:p>
        </p:txBody>
      </p:sp>
      <p:cxnSp>
        <p:nvCxnSpPr>
          <p:cNvPr id="44" name="Conector recto 43"/>
          <p:cNvCxnSpPr>
            <a:stCxn id="22" idx="2"/>
            <a:endCxn id="42" idx="0"/>
          </p:cNvCxnSpPr>
          <p:nvPr/>
        </p:nvCxnSpPr>
        <p:spPr>
          <a:xfrm>
            <a:off x="584119" y="2508911"/>
            <a:ext cx="125359" cy="22590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stCxn id="22" idx="2"/>
            <a:endCxn id="43" idx="0"/>
          </p:cNvCxnSpPr>
          <p:nvPr/>
        </p:nvCxnSpPr>
        <p:spPr>
          <a:xfrm>
            <a:off x="584119" y="2508911"/>
            <a:ext cx="591520" cy="21395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38097" y="2373558"/>
            <a:ext cx="421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-10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759303" y="2416014"/>
            <a:ext cx="330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614458" y="2538801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83206" y="2522516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1721225" y="266518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2135168" y="26651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56" name="CuadroTexto 55"/>
          <p:cNvSpPr txBox="1"/>
          <p:nvPr/>
        </p:nvSpPr>
        <p:spPr>
          <a:xfrm>
            <a:off x="2624492" y="26571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57" name="CuadroTexto 56"/>
          <p:cNvSpPr txBox="1"/>
          <p:nvPr/>
        </p:nvSpPr>
        <p:spPr>
          <a:xfrm>
            <a:off x="3103190" y="266056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7</a:t>
            </a:r>
            <a:endParaRPr lang="es-ES" dirty="0"/>
          </a:p>
        </p:txBody>
      </p:sp>
      <p:cxnSp>
        <p:nvCxnSpPr>
          <p:cNvPr id="58" name="Conector recto 57"/>
          <p:cNvCxnSpPr>
            <a:stCxn id="26" idx="2"/>
            <a:endCxn id="54" idx="0"/>
          </p:cNvCxnSpPr>
          <p:nvPr/>
        </p:nvCxnSpPr>
        <p:spPr>
          <a:xfrm flipH="1">
            <a:off x="1890502" y="2514890"/>
            <a:ext cx="863087" cy="15029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26" idx="2"/>
            <a:endCxn id="55" idx="0"/>
          </p:cNvCxnSpPr>
          <p:nvPr/>
        </p:nvCxnSpPr>
        <p:spPr>
          <a:xfrm flipH="1">
            <a:off x="2285998" y="2514890"/>
            <a:ext cx="467591" cy="15029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63"/>
          <p:cNvCxnSpPr>
            <a:stCxn id="26" idx="2"/>
            <a:endCxn id="56" idx="0"/>
          </p:cNvCxnSpPr>
          <p:nvPr/>
        </p:nvCxnSpPr>
        <p:spPr>
          <a:xfrm>
            <a:off x="2753589" y="2514890"/>
            <a:ext cx="21733" cy="142217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26" idx="2"/>
            <a:endCxn id="57" idx="0"/>
          </p:cNvCxnSpPr>
          <p:nvPr/>
        </p:nvCxnSpPr>
        <p:spPr>
          <a:xfrm>
            <a:off x="2753589" y="2514890"/>
            <a:ext cx="500431" cy="14567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CuadroTexto 70"/>
          <p:cNvSpPr txBox="1"/>
          <p:nvPr/>
        </p:nvSpPr>
        <p:spPr>
          <a:xfrm>
            <a:off x="5666457" y="2670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</a:t>
            </a:r>
          </a:p>
        </p:txBody>
      </p:sp>
      <p:sp>
        <p:nvSpPr>
          <p:cNvPr id="72" name="CuadroTexto 71"/>
          <p:cNvSpPr txBox="1"/>
          <p:nvPr/>
        </p:nvSpPr>
        <p:spPr>
          <a:xfrm>
            <a:off x="6155781" y="26621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sp>
        <p:nvSpPr>
          <p:cNvPr id="73" name="CuadroTexto 72"/>
          <p:cNvSpPr txBox="1"/>
          <p:nvPr/>
        </p:nvSpPr>
        <p:spPr>
          <a:xfrm>
            <a:off x="6634479" y="266560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74" name="Conector recto 73"/>
          <p:cNvCxnSpPr/>
          <p:nvPr/>
        </p:nvCxnSpPr>
        <p:spPr>
          <a:xfrm flipH="1">
            <a:off x="5421791" y="2519922"/>
            <a:ext cx="863087" cy="15029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endCxn id="71" idx="0"/>
          </p:cNvCxnSpPr>
          <p:nvPr/>
        </p:nvCxnSpPr>
        <p:spPr>
          <a:xfrm flipH="1">
            <a:off x="5817287" y="2519922"/>
            <a:ext cx="467593" cy="15029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>
            <a:endCxn id="72" idx="0"/>
          </p:cNvCxnSpPr>
          <p:nvPr/>
        </p:nvCxnSpPr>
        <p:spPr>
          <a:xfrm>
            <a:off x="6284878" y="2519922"/>
            <a:ext cx="21733" cy="142217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endCxn id="73" idx="0"/>
          </p:cNvCxnSpPr>
          <p:nvPr/>
        </p:nvCxnSpPr>
        <p:spPr>
          <a:xfrm>
            <a:off x="6284878" y="2519922"/>
            <a:ext cx="558928" cy="14567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CuadroTexto 77"/>
          <p:cNvSpPr txBox="1"/>
          <p:nvPr/>
        </p:nvSpPr>
        <p:spPr>
          <a:xfrm>
            <a:off x="5270961" y="264689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79" name="CuadroTexto 78"/>
          <p:cNvSpPr txBox="1"/>
          <p:nvPr/>
        </p:nvSpPr>
        <p:spPr>
          <a:xfrm>
            <a:off x="2032383" y="2342187"/>
            <a:ext cx="37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-10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2888058" y="2384643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1" name="CuadroTexto 80"/>
          <p:cNvSpPr txBox="1"/>
          <p:nvPr/>
        </p:nvSpPr>
        <p:spPr>
          <a:xfrm>
            <a:off x="2723707" y="2500381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2" name="CuadroTexto 81"/>
          <p:cNvSpPr txBox="1"/>
          <p:nvPr/>
        </p:nvSpPr>
        <p:spPr>
          <a:xfrm>
            <a:off x="2298242" y="2541274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5602719" y="2359834"/>
            <a:ext cx="37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-10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4" name="CuadroTexto 83"/>
          <p:cNvSpPr txBox="1"/>
          <p:nvPr/>
        </p:nvSpPr>
        <p:spPr>
          <a:xfrm>
            <a:off x="6533099" y="2417231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5" name="CuadroTexto 84"/>
          <p:cNvSpPr txBox="1"/>
          <p:nvPr/>
        </p:nvSpPr>
        <p:spPr>
          <a:xfrm>
            <a:off x="6264161" y="2503087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5943283" y="2514098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CuadroTexto 86"/>
          <p:cNvSpPr txBox="1"/>
          <p:nvPr/>
        </p:nvSpPr>
        <p:spPr>
          <a:xfrm>
            <a:off x="7758071" y="27151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7</a:t>
            </a:r>
            <a:endParaRPr lang="es-ES" dirty="0"/>
          </a:p>
        </p:txBody>
      </p:sp>
      <p:sp>
        <p:nvSpPr>
          <p:cNvPr id="88" name="CuadroTexto 87"/>
          <p:cNvSpPr txBox="1"/>
          <p:nvPr/>
        </p:nvSpPr>
        <p:spPr>
          <a:xfrm>
            <a:off x="8247395" y="270708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89" name="CuadroTexto 88"/>
          <p:cNvSpPr txBox="1"/>
          <p:nvPr/>
        </p:nvSpPr>
        <p:spPr>
          <a:xfrm>
            <a:off x="8726093" y="271055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cxnSp>
        <p:nvCxnSpPr>
          <p:cNvPr id="90" name="Conector recto 89"/>
          <p:cNvCxnSpPr>
            <a:stCxn id="97" idx="0"/>
          </p:cNvCxnSpPr>
          <p:nvPr/>
        </p:nvCxnSpPr>
        <p:spPr>
          <a:xfrm flipH="1">
            <a:off x="7543289" y="2518028"/>
            <a:ext cx="1075674" cy="212079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25" idx="2"/>
            <a:endCxn id="87" idx="0"/>
          </p:cNvCxnSpPr>
          <p:nvPr/>
        </p:nvCxnSpPr>
        <p:spPr>
          <a:xfrm flipH="1">
            <a:off x="7908901" y="2514890"/>
            <a:ext cx="726134" cy="200276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>
            <a:stCxn id="25" idx="2"/>
            <a:endCxn id="88" idx="0"/>
          </p:cNvCxnSpPr>
          <p:nvPr/>
        </p:nvCxnSpPr>
        <p:spPr>
          <a:xfrm flipH="1">
            <a:off x="8456722" y="2514890"/>
            <a:ext cx="178313" cy="192199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25" idx="2"/>
            <a:endCxn id="89" idx="0"/>
          </p:cNvCxnSpPr>
          <p:nvPr/>
        </p:nvCxnSpPr>
        <p:spPr>
          <a:xfrm>
            <a:off x="8635035" y="2514890"/>
            <a:ext cx="300385" cy="19566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CuadroTexto 93"/>
          <p:cNvSpPr txBox="1"/>
          <p:nvPr/>
        </p:nvSpPr>
        <p:spPr>
          <a:xfrm>
            <a:off x="7362575" y="26918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95" name="CuadroTexto 94"/>
          <p:cNvSpPr txBox="1"/>
          <p:nvPr/>
        </p:nvSpPr>
        <p:spPr>
          <a:xfrm>
            <a:off x="7694333" y="2404784"/>
            <a:ext cx="3708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-10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6" name="CuadroTexto 95"/>
          <p:cNvSpPr txBox="1"/>
          <p:nvPr/>
        </p:nvSpPr>
        <p:spPr>
          <a:xfrm>
            <a:off x="8699418" y="2417358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8469288" y="2518028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8" name="CuadroTexto 97"/>
          <p:cNvSpPr txBox="1"/>
          <p:nvPr/>
        </p:nvSpPr>
        <p:spPr>
          <a:xfrm>
            <a:off x="8034897" y="2559048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7" name="CuadroTexto 106"/>
          <p:cNvSpPr txBox="1"/>
          <p:nvPr/>
        </p:nvSpPr>
        <p:spPr>
          <a:xfrm>
            <a:off x="363058" y="3375820"/>
            <a:ext cx="301660" cy="3693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0</a:t>
            </a:r>
            <a:endParaRPr lang="es-ES" dirty="0"/>
          </a:p>
        </p:txBody>
      </p:sp>
      <p:cxnSp>
        <p:nvCxnSpPr>
          <p:cNvPr id="111" name="Conector recto 110"/>
          <p:cNvCxnSpPr>
            <a:stCxn id="42" idx="2"/>
            <a:endCxn id="107" idx="0"/>
          </p:cNvCxnSpPr>
          <p:nvPr/>
        </p:nvCxnSpPr>
        <p:spPr>
          <a:xfrm flipH="1">
            <a:off x="513888" y="3104147"/>
            <a:ext cx="195590" cy="27167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4" name="CuadroTexto 113"/>
          <p:cNvSpPr txBox="1"/>
          <p:nvPr/>
        </p:nvSpPr>
        <p:spPr>
          <a:xfrm>
            <a:off x="570806" y="3115097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CuadroTexto 138"/>
          <p:cNvSpPr txBox="1"/>
          <p:nvPr/>
        </p:nvSpPr>
        <p:spPr>
          <a:xfrm>
            <a:off x="899396" y="3382819"/>
            <a:ext cx="301660" cy="36933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0</a:t>
            </a:r>
            <a:endParaRPr lang="es-ES" dirty="0"/>
          </a:p>
        </p:txBody>
      </p:sp>
      <p:cxnSp>
        <p:nvCxnSpPr>
          <p:cNvPr id="140" name="Conector recto 139"/>
          <p:cNvCxnSpPr>
            <a:stCxn id="43" idx="2"/>
            <a:endCxn id="152" idx="0"/>
          </p:cNvCxnSpPr>
          <p:nvPr/>
        </p:nvCxnSpPr>
        <p:spPr>
          <a:xfrm>
            <a:off x="1175639" y="3092196"/>
            <a:ext cx="246762" cy="260741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43" idx="2"/>
            <a:endCxn id="139" idx="0"/>
          </p:cNvCxnSpPr>
          <p:nvPr/>
        </p:nvCxnSpPr>
        <p:spPr>
          <a:xfrm flipH="1">
            <a:off x="1050226" y="3092196"/>
            <a:ext cx="125413" cy="29062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2" name="CuadroTexto 141"/>
          <p:cNvSpPr txBox="1"/>
          <p:nvPr/>
        </p:nvSpPr>
        <p:spPr>
          <a:xfrm>
            <a:off x="1282931" y="3089092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3" name="CuadroTexto 142"/>
          <p:cNvSpPr txBox="1"/>
          <p:nvPr/>
        </p:nvSpPr>
        <p:spPr>
          <a:xfrm>
            <a:off x="893945" y="3089092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2" name="CuadroTexto 151"/>
          <p:cNvSpPr txBox="1"/>
          <p:nvPr/>
        </p:nvSpPr>
        <p:spPr>
          <a:xfrm>
            <a:off x="1271571" y="33529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154" name="CuadroTexto 153"/>
          <p:cNvSpPr txBox="1"/>
          <p:nvPr/>
        </p:nvSpPr>
        <p:spPr>
          <a:xfrm>
            <a:off x="1974871" y="3265561"/>
            <a:ext cx="30166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cxnSp>
        <p:nvCxnSpPr>
          <p:cNvPr id="155" name="Conector recto 154"/>
          <p:cNvCxnSpPr>
            <a:stCxn id="55" idx="2"/>
            <a:endCxn id="159" idx="0"/>
          </p:cNvCxnSpPr>
          <p:nvPr/>
        </p:nvCxnSpPr>
        <p:spPr>
          <a:xfrm>
            <a:off x="2285998" y="3034516"/>
            <a:ext cx="47527" cy="216104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>
            <a:stCxn id="55" idx="2"/>
            <a:endCxn id="154" idx="0"/>
          </p:cNvCxnSpPr>
          <p:nvPr/>
        </p:nvCxnSpPr>
        <p:spPr>
          <a:xfrm flipH="1">
            <a:off x="2125701" y="3034516"/>
            <a:ext cx="160297" cy="231045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7" name="CuadroTexto 156"/>
          <p:cNvSpPr txBox="1"/>
          <p:nvPr/>
        </p:nvSpPr>
        <p:spPr>
          <a:xfrm>
            <a:off x="2238878" y="3016657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8" name="CuadroTexto 157"/>
          <p:cNvSpPr txBox="1"/>
          <p:nvPr/>
        </p:nvSpPr>
        <p:spPr>
          <a:xfrm>
            <a:off x="1969420" y="2986775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9" name="CuadroTexto 158"/>
          <p:cNvSpPr txBox="1"/>
          <p:nvPr/>
        </p:nvSpPr>
        <p:spPr>
          <a:xfrm>
            <a:off x="2182695" y="32506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62" name="CuadroTexto 161"/>
          <p:cNvSpPr txBox="1"/>
          <p:nvPr/>
        </p:nvSpPr>
        <p:spPr>
          <a:xfrm>
            <a:off x="2640864" y="3250620"/>
            <a:ext cx="30166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4</a:t>
            </a:r>
            <a:endParaRPr lang="es-ES" dirty="0"/>
          </a:p>
        </p:txBody>
      </p:sp>
      <p:cxnSp>
        <p:nvCxnSpPr>
          <p:cNvPr id="163" name="Conector recto 162"/>
          <p:cNvCxnSpPr>
            <a:stCxn id="56" idx="2"/>
            <a:endCxn id="167" idx="0"/>
          </p:cNvCxnSpPr>
          <p:nvPr/>
        </p:nvCxnSpPr>
        <p:spPr>
          <a:xfrm>
            <a:off x="2775322" y="3026439"/>
            <a:ext cx="239137" cy="224181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Conector recto 163"/>
          <p:cNvCxnSpPr>
            <a:stCxn id="56" idx="2"/>
            <a:endCxn id="162" idx="0"/>
          </p:cNvCxnSpPr>
          <p:nvPr/>
        </p:nvCxnSpPr>
        <p:spPr>
          <a:xfrm>
            <a:off x="2775322" y="3026439"/>
            <a:ext cx="16372" cy="224181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5" name="CuadroTexto 164"/>
          <p:cNvSpPr txBox="1"/>
          <p:nvPr/>
        </p:nvSpPr>
        <p:spPr>
          <a:xfrm>
            <a:off x="2873382" y="3001716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6" name="CuadroTexto 165"/>
          <p:cNvSpPr txBox="1"/>
          <p:nvPr/>
        </p:nvSpPr>
        <p:spPr>
          <a:xfrm>
            <a:off x="2693560" y="3076421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7" name="CuadroTexto 166"/>
          <p:cNvSpPr txBox="1"/>
          <p:nvPr/>
        </p:nvSpPr>
        <p:spPr>
          <a:xfrm>
            <a:off x="2863629" y="32506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cxnSp>
        <p:nvCxnSpPr>
          <p:cNvPr id="171" name="Conector recto 170"/>
          <p:cNvCxnSpPr>
            <a:stCxn id="56" idx="2"/>
          </p:cNvCxnSpPr>
          <p:nvPr/>
        </p:nvCxnSpPr>
        <p:spPr>
          <a:xfrm flipH="1">
            <a:off x="2597592" y="3026439"/>
            <a:ext cx="177730" cy="254063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CuadroTexto 173"/>
          <p:cNvSpPr txBox="1"/>
          <p:nvPr/>
        </p:nvSpPr>
        <p:spPr>
          <a:xfrm>
            <a:off x="2449898" y="3003951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5" name="CuadroTexto 174"/>
          <p:cNvSpPr txBox="1"/>
          <p:nvPr/>
        </p:nvSpPr>
        <p:spPr>
          <a:xfrm>
            <a:off x="2453084" y="3250620"/>
            <a:ext cx="30166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  <p:sp>
        <p:nvSpPr>
          <p:cNvPr id="176" name="CuadroTexto 175"/>
          <p:cNvSpPr txBox="1"/>
          <p:nvPr/>
        </p:nvSpPr>
        <p:spPr>
          <a:xfrm>
            <a:off x="3270366" y="3248236"/>
            <a:ext cx="30166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cxnSp>
        <p:nvCxnSpPr>
          <p:cNvPr id="177" name="Conector recto 176"/>
          <p:cNvCxnSpPr>
            <a:stCxn id="57" idx="2"/>
            <a:endCxn id="181" idx="0"/>
          </p:cNvCxnSpPr>
          <p:nvPr/>
        </p:nvCxnSpPr>
        <p:spPr>
          <a:xfrm>
            <a:off x="3254020" y="3029900"/>
            <a:ext cx="434764" cy="233277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stCxn id="57" idx="2"/>
            <a:endCxn id="176" idx="0"/>
          </p:cNvCxnSpPr>
          <p:nvPr/>
        </p:nvCxnSpPr>
        <p:spPr>
          <a:xfrm>
            <a:off x="3254020" y="3029900"/>
            <a:ext cx="167176" cy="218336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9" name="CuadroTexto 178"/>
          <p:cNvSpPr txBox="1"/>
          <p:nvPr/>
        </p:nvSpPr>
        <p:spPr>
          <a:xfrm>
            <a:off x="3473002" y="2969450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-1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0" name="CuadroTexto 179"/>
          <p:cNvSpPr txBox="1"/>
          <p:nvPr/>
        </p:nvSpPr>
        <p:spPr>
          <a:xfrm>
            <a:off x="3323062" y="3074037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-2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1" name="CuadroTexto 180"/>
          <p:cNvSpPr txBox="1"/>
          <p:nvPr/>
        </p:nvSpPr>
        <p:spPr>
          <a:xfrm>
            <a:off x="3537954" y="326317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cxnSp>
        <p:nvCxnSpPr>
          <p:cNvPr id="182" name="Conector recto 181"/>
          <p:cNvCxnSpPr>
            <a:stCxn id="57" idx="2"/>
          </p:cNvCxnSpPr>
          <p:nvPr/>
        </p:nvCxnSpPr>
        <p:spPr>
          <a:xfrm flipH="1">
            <a:off x="3227094" y="3029900"/>
            <a:ext cx="26926" cy="248218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CuadroTexto 182"/>
          <p:cNvSpPr txBox="1"/>
          <p:nvPr/>
        </p:nvSpPr>
        <p:spPr>
          <a:xfrm>
            <a:off x="3004695" y="3001567"/>
            <a:ext cx="2993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solidFill>
                  <a:schemeClr val="bg1">
                    <a:lumMod val="50000"/>
                  </a:schemeClr>
                </a:solidFill>
              </a:rPr>
              <a:t>-5</a:t>
            </a:r>
            <a:endParaRPr lang="es-ES" sz="11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" name="CuadroTexto 183"/>
          <p:cNvSpPr txBox="1"/>
          <p:nvPr/>
        </p:nvSpPr>
        <p:spPr>
          <a:xfrm>
            <a:off x="3082586" y="3248236"/>
            <a:ext cx="301660" cy="369332"/>
          </a:xfrm>
          <a:prstGeom prst="rect">
            <a:avLst/>
          </a:prstGeom>
          <a:noFill/>
          <a:ln w="28575" cmpd="sng">
            <a:noFill/>
          </a:ln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193" name="Conector recto 192"/>
          <p:cNvCxnSpPr/>
          <p:nvPr/>
        </p:nvCxnSpPr>
        <p:spPr>
          <a:xfrm>
            <a:off x="4497441" y="4019176"/>
            <a:ext cx="0" cy="1359648"/>
          </a:xfrm>
          <a:prstGeom prst="line">
            <a:avLst/>
          </a:prstGeom>
          <a:ln w="1905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recto 193"/>
          <p:cNvCxnSpPr/>
          <p:nvPr/>
        </p:nvCxnSpPr>
        <p:spPr>
          <a:xfrm>
            <a:off x="2888058" y="4019176"/>
            <a:ext cx="0" cy="1359648"/>
          </a:xfrm>
          <a:prstGeom prst="line">
            <a:avLst/>
          </a:prstGeom>
          <a:ln w="1905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recto 194"/>
          <p:cNvCxnSpPr/>
          <p:nvPr/>
        </p:nvCxnSpPr>
        <p:spPr>
          <a:xfrm>
            <a:off x="6479781" y="4019176"/>
            <a:ext cx="0" cy="1359648"/>
          </a:xfrm>
          <a:prstGeom prst="line">
            <a:avLst/>
          </a:prstGeom>
          <a:ln w="1905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6" name="Conector recto 195"/>
          <p:cNvCxnSpPr/>
          <p:nvPr/>
        </p:nvCxnSpPr>
        <p:spPr>
          <a:xfrm>
            <a:off x="8260635" y="4019176"/>
            <a:ext cx="0" cy="1359648"/>
          </a:xfrm>
          <a:prstGeom prst="line">
            <a:avLst/>
          </a:prstGeom>
          <a:ln w="19050" cmpd="sng"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7224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795963"/>
            <a:ext cx="5384060" cy="28931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Opt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D,v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v ∈ D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 </a:t>
            </a:r>
            <a:r>
              <a:rPr lang="en-US" b="1" dirty="0">
                <a:latin typeface="Consolas"/>
                <a:cs typeface="Consolas"/>
              </a:rPr>
              <a:t>if </a:t>
            </a:r>
            <a:r>
              <a:rPr lang="en-US" dirty="0">
                <a:latin typeface="Consolas"/>
                <a:cs typeface="Consolas"/>
              </a:rPr>
              <a:t>v &lt; min(D)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false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sz="2000" dirty="0" err="1" smtClean="0">
                <a:latin typeface="Arial Narrow"/>
                <a:cs typeface="Arial Narrow"/>
              </a:rPr>
              <a:t>cs</a:t>
            </a:r>
            <a:r>
              <a:rPr lang="en-US" sz="2000" dirty="0" smtClean="0">
                <a:latin typeface="Arial Narrow"/>
                <a:cs typeface="Arial Narrow"/>
              </a:rPr>
              <a:t> </a:t>
            </a:r>
            <a:r>
              <a:rPr lang="en-US" sz="2000" dirty="0">
                <a:latin typeface="Arial Narrow"/>
                <a:cs typeface="Arial Narrow"/>
              </a:rPr>
              <a:t>← {Opt(</a:t>
            </a:r>
            <a:r>
              <a:rPr lang="en-US" sz="2000" dirty="0" err="1">
                <a:latin typeface="Arial Narrow"/>
                <a:cs typeface="Arial Narrow"/>
              </a:rPr>
              <a:t>D,v</a:t>
            </a:r>
            <a:r>
              <a:rPr lang="en-US" sz="2000" dirty="0">
                <a:latin typeface="Arial Narrow"/>
                <a:cs typeface="Arial Narrow"/>
              </a:rPr>
              <a:t>-c)|c ∈ D ∧ Opt(c) ≠ false }</a:t>
            </a:r>
            <a:endParaRPr lang="en-US" dirty="0">
              <a:latin typeface="Arial Narrow"/>
              <a:cs typeface="Arial Narrow"/>
            </a:endParaRP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1 + min(</a:t>
            </a:r>
            <a:r>
              <a:rPr lang="en-US" dirty="0" err="1">
                <a:latin typeface="Consolas"/>
                <a:cs typeface="Consolas"/>
              </a:rPr>
              <a:t>cs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1381808"/>
            <a:ext cx="5384061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Exhaustive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optimal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5789222" y="1920866"/>
            <a:ext cx="101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Opt</a:t>
            </a:r>
            <a:r>
              <a:rPr lang="es-ES" dirty="0" smtClean="0">
                <a:latin typeface="Arial Narrow"/>
                <a:cs typeface="Arial Narrow"/>
              </a:rPr>
              <a:t>(D,13)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5490394" y="138180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atin typeface="Arial Narrow"/>
                <a:cs typeface="Arial Narrow"/>
              </a:rPr>
              <a:t>Top-</a:t>
            </a:r>
            <a:r>
              <a:rPr lang="es-ES" sz="2000" dirty="0" err="1" smtClean="0">
                <a:latin typeface="Arial Narrow"/>
                <a:cs typeface="Arial Narrow"/>
              </a:rPr>
              <a:t>down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s-ES" sz="2000" dirty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15" name="Flecha abajo 14"/>
          <p:cNvSpPr/>
          <p:nvPr/>
        </p:nvSpPr>
        <p:spPr>
          <a:xfrm>
            <a:off x="5376707" y="1920866"/>
            <a:ext cx="502760" cy="4001175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CuadroTexto 15"/>
          <p:cNvSpPr txBox="1"/>
          <p:nvPr/>
        </p:nvSpPr>
        <p:spPr>
          <a:xfrm rot="16200000">
            <a:off x="4110265" y="3582858"/>
            <a:ext cx="296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mtClean="0">
                <a:latin typeface="Arial Narrow"/>
                <a:cs typeface="Arial Narrow"/>
              </a:rPr>
              <a:t>More and more smaller problems</a:t>
            </a:r>
            <a:endParaRPr lang="en-GB">
              <a:latin typeface="Arial Narrow"/>
              <a:cs typeface="Arial Narrow"/>
            </a:endParaRPr>
          </a:p>
        </p:txBody>
      </p:sp>
      <p:cxnSp>
        <p:nvCxnSpPr>
          <p:cNvPr id="3" name="Conector recto de flecha 2"/>
          <p:cNvCxnSpPr>
            <a:stCxn id="12" idx="2"/>
          </p:cNvCxnSpPr>
          <p:nvPr/>
        </p:nvCxnSpPr>
        <p:spPr>
          <a:xfrm>
            <a:off x="6297065" y="2290198"/>
            <a:ext cx="0" cy="36933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5775922" y="2674472"/>
            <a:ext cx="31738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(D,3),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(D,8),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(D,11),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(D,12)</a:t>
            </a:r>
            <a:endParaRPr lang="es-ES" sz="1600" dirty="0">
              <a:latin typeface="Arial Narrow"/>
              <a:cs typeface="Arial Narrow"/>
            </a:endParaRP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6286927" y="3013026"/>
            <a:ext cx="10138" cy="48886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7004129" y="3013026"/>
            <a:ext cx="0" cy="10509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7679470" y="3013026"/>
            <a:ext cx="0" cy="152909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8578927" y="3013026"/>
            <a:ext cx="0" cy="206697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uadroTexto 22"/>
          <p:cNvSpPr txBox="1"/>
          <p:nvPr/>
        </p:nvSpPr>
        <p:spPr>
          <a:xfrm>
            <a:off x="5789222" y="3544607"/>
            <a:ext cx="1577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(D,1),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(D,2)</a:t>
            </a:r>
            <a:endParaRPr lang="es-ES" sz="1600" dirty="0">
              <a:latin typeface="Arial Narrow"/>
              <a:cs typeface="Arial Narrow"/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5752120" y="4007123"/>
            <a:ext cx="2260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(D,3),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(D,6),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(D,7)</a:t>
            </a:r>
            <a:endParaRPr lang="es-ES" sz="1600" dirty="0">
              <a:latin typeface="Arial Narrow"/>
              <a:cs typeface="Arial Narro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366897" y="6269458"/>
            <a:ext cx="571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FF0000"/>
                </a:solidFill>
              </a:rPr>
              <a:t>etc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5754424" y="4519786"/>
            <a:ext cx="30926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(D,1),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(D,6),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(D,9),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(D,10)</a:t>
            </a:r>
            <a:endParaRPr lang="es-ES" sz="1600" dirty="0">
              <a:latin typeface="Arial Narrow"/>
              <a:cs typeface="Arial Narrow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5790036" y="5035177"/>
            <a:ext cx="3186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(D,2),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(D,7),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(D,10), </a:t>
            </a:r>
            <a:r>
              <a:rPr lang="es-ES" sz="1600" dirty="0" err="1" smtClean="0">
                <a:latin typeface="Arial Narrow"/>
                <a:cs typeface="Arial Narrow"/>
              </a:rPr>
              <a:t>Opt</a:t>
            </a:r>
            <a:r>
              <a:rPr lang="es-ES" sz="1600" dirty="0" smtClean="0">
                <a:latin typeface="Arial Narrow"/>
                <a:cs typeface="Arial Narrow"/>
              </a:rPr>
              <a:t>(D,11)</a:t>
            </a:r>
            <a:endParaRPr lang="es-ES" sz="1600" dirty="0">
              <a:latin typeface="Arial Narrow"/>
              <a:cs typeface="Arial Narrow"/>
            </a:endParaRPr>
          </a:p>
        </p:txBody>
      </p:sp>
      <p:cxnSp>
        <p:nvCxnSpPr>
          <p:cNvPr id="29" name="Conector recto 28"/>
          <p:cNvCxnSpPr/>
          <p:nvPr/>
        </p:nvCxnSpPr>
        <p:spPr>
          <a:xfrm>
            <a:off x="7679175" y="5411785"/>
            <a:ext cx="0" cy="811338"/>
          </a:xfrm>
          <a:prstGeom prst="line">
            <a:avLst/>
          </a:prstGeom>
          <a:ln w="19050" cmpd="sng"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5790036" y="3546710"/>
            <a:ext cx="799023" cy="381274"/>
          </a:xfrm>
          <a:prstGeom prst="ellipse">
            <a:avLst/>
          </a:prstGeom>
          <a:ln w="9525" cmpd="sng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5754424" y="4530065"/>
            <a:ext cx="799023" cy="381274"/>
          </a:xfrm>
          <a:prstGeom prst="ellipse">
            <a:avLst/>
          </a:prstGeom>
          <a:ln w="9525" cmpd="sng">
            <a:solidFill>
              <a:schemeClr val="tx1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/>
          <p:cNvCxnSpPr/>
          <p:nvPr/>
        </p:nvCxnSpPr>
        <p:spPr>
          <a:xfrm>
            <a:off x="6553447" y="4345677"/>
            <a:ext cx="57349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/>
          <p:nvPr/>
        </p:nvCxnSpPr>
        <p:spPr>
          <a:xfrm>
            <a:off x="6589059" y="4858340"/>
            <a:ext cx="573494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1733177" y="6294433"/>
            <a:ext cx="248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Note: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we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repeat</a:t>
            </a:r>
            <a:r>
              <a:rPr lang="es-ES" sz="20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calculations</a:t>
            </a:r>
            <a:endParaRPr lang="es-ES" sz="20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7177494" y="4007123"/>
            <a:ext cx="775384" cy="338554"/>
          </a:xfrm>
          <a:prstGeom prst="rect">
            <a:avLst/>
          </a:prstGeom>
          <a:ln w="9525" cmpd="sng">
            <a:solidFill>
              <a:schemeClr val="tx1"/>
            </a:solidFill>
            <a:prstDash val="dot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Rectángulo 37"/>
          <p:cNvSpPr/>
          <p:nvPr/>
        </p:nvSpPr>
        <p:spPr>
          <a:xfrm>
            <a:off x="6514354" y="5050901"/>
            <a:ext cx="775384" cy="338554"/>
          </a:xfrm>
          <a:prstGeom prst="rect">
            <a:avLst/>
          </a:prstGeom>
          <a:ln w="9525" cmpd="sng">
            <a:solidFill>
              <a:schemeClr val="tx1"/>
            </a:solidFill>
            <a:prstDash val="dot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1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3" name="CuadroTexto 112"/>
          <p:cNvSpPr txBox="1"/>
          <p:nvPr/>
        </p:nvSpPr>
        <p:spPr>
          <a:xfrm>
            <a:off x="5682509" y="2732654"/>
            <a:ext cx="3375378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Select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link </a:t>
            </a:r>
            <a:r>
              <a:rPr lang="es-ES" sz="2400" dirty="0" err="1" smtClean="0">
                <a:latin typeface="Arial Narrow"/>
                <a:cs typeface="Arial Narrow"/>
              </a:rPr>
              <a:t>closest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destination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06917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393172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0" y="1422438"/>
            <a:ext cx="2928471" cy="1969213"/>
          </a:xfrm>
          <a:prstGeom prst="rect">
            <a:avLst/>
          </a:prstGeom>
          <a:ln w="952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2928471" y="2375652"/>
            <a:ext cx="418353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3316942" y="2190986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Check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for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memoized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values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15275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2638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7695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33437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3884710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2698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379002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1461111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153648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639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M,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90011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435957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422586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i=1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860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80112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645726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706465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i=1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575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073263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042935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706465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i=1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3" y="6275300"/>
            <a:ext cx="681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={1+Lookup(M,1-1), 1+Lookup(M,1-2), 1+Lookup(M,1-5), 1+Lookup(M,1-10)}</a:t>
            </a:r>
          </a:p>
          <a:p>
            <a:r>
              <a:rPr lang="es-ES" dirty="0" err="1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={ 1, ∞, ∞, ∞}</a:t>
            </a:r>
            <a:endParaRPr lang="es-ES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99171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892744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627049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990344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i=1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3" y="6275300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={ 1, ∞, ∞, ∞}</a:t>
            </a:r>
            <a:endParaRPr lang="es-ES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>
            <a:off x="537882" y="6275300"/>
            <a:ext cx="0" cy="253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402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7188155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7707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422586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i=2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532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637187"/>
              </p:ext>
            </p:extLst>
          </p:nvPr>
        </p:nvGraphicFramePr>
        <p:xfrm>
          <a:off x="5707526" y="2220081"/>
          <a:ext cx="3257178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4120"/>
                <a:gridCol w="1763058"/>
              </a:tblGrid>
              <a:tr h="242239"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London’s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neigh-bour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cities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Closeness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to</a:t>
                      </a:r>
                      <a:r>
                        <a:rPr lang="es-ES" sz="1600" dirty="0" smtClean="0"/>
                        <a:t> Portsmouth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Ipswich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Cambridge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Watford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Slough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Basigntoke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Crawley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Dover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12" name="Agrupar 111"/>
          <p:cNvGrpSpPr/>
          <p:nvPr/>
        </p:nvGrpSpPr>
        <p:grpSpPr>
          <a:xfrm>
            <a:off x="4850117" y="1154667"/>
            <a:ext cx="3395091" cy="870415"/>
            <a:chOff x="4837030" y="1524000"/>
            <a:chExt cx="2797911" cy="645092"/>
          </a:xfrm>
        </p:grpSpPr>
        <p:sp>
          <p:nvSpPr>
            <p:cNvPr id="110" name="Llamada rectangular 109"/>
            <p:cNvSpPr/>
            <p:nvPr/>
          </p:nvSpPr>
          <p:spPr>
            <a:xfrm>
              <a:off x="4837030" y="1524000"/>
              <a:ext cx="2797911" cy="645092"/>
            </a:xfrm>
            <a:prstGeom prst="wedgeRectCallout">
              <a:avLst>
                <a:gd name="adj1" fmla="val 41112"/>
                <a:gd name="adj2" fmla="val 74081"/>
              </a:avLst>
            </a:prstGeom>
            <a:solidFill>
              <a:schemeClr val="bg2">
                <a:lumMod val="75000"/>
              </a:schemeClr>
            </a:solidFill>
            <a:ln w="9525" cmpd="sng">
              <a:solidFill>
                <a:schemeClr val="bg2">
                  <a:lumMod val="50000"/>
                </a:schemeClr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1" name="CuadroTexto 110"/>
            <p:cNvSpPr txBox="1"/>
            <p:nvPr/>
          </p:nvSpPr>
          <p:spPr>
            <a:xfrm>
              <a:off x="4900192" y="1557784"/>
              <a:ext cx="2615219" cy="479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 err="1" smtClean="0"/>
                <a:t>We</a:t>
              </a:r>
              <a:r>
                <a:rPr lang="es-ES" dirty="0" smtClean="0"/>
                <a:t> use a </a:t>
              </a:r>
              <a:r>
                <a:rPr lang="es-ES" dirty="0" err="1" smtClean="0"/>
                <a:t>reasonable</a:t>
              </a:r>
              <a:r>
                <a:rPr lang="es-ES" dirty="0" smtClean="0"/>
                <a:t> </a:t>
              </a:r>
              <a:r>
                <a:rPr lang="es-ES" dirty="0" err="1" smtClean="0"/>
                <a:t>heuristic</a:t>
              </a:r>
              <a:r>
                <a:rPr lang="es-ES" dirty="0" smtClean="0"/>
                <a:t> </a:t>
              </a:r>
              <a:r>
                <a:rPr lang="es-ES" dirty="0" err="1" smtClean="0"/>
                <a:t>here</a:t>
              </a:r>
              <a:r>
                <a:rPr lang="es-ES" dirty="0" smtClean="0"/>
                <a:t>, </a:t>
              </a:r>
              <a:r>
                <a:rPr lang="es-ES" dirty="0" err="1" smtClean="0"/>
                <a:t>e.g</a:t>
              </a:r>
              <a:r>
                <a:rPr lang="es-ES" dirty="0" smtClean="0"/>
                <a:t>. </a:t>
              </a:r>
              <a:r>
                <a:rPr lang="es-ES" dirty="0" err="1" smtClean="0"/>
                <a:t>Euclidian</a:t>
              </a:r>
              <a:r>
                <a:rPr lang="es-ES" dirty="0" smtClean="0"/>
                <a:t> </a:t>
              </a:r>
              <a:r>
                <a:rPr lang="es-ES" dirty="0" err="1" smtClean="0"/>
                <a:t>distance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207270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65727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9212428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706465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-16433" y="6275300"/>
            <a:ext cx="68191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={1+Lookup(M,2-1), 1+Lookup(M,2-2), 1+Lookup(M,2-5), 1+Lookup(M,2-10)}</a:t>
            </a:r>
          </a:p>
          <a:p>
            <a:r>
              <a:rPr lang="es-ES" dirty="0" err="1">
                <a:solidFill>
                  <a:srgbClr val="FF0000"/>
                </a:solidFill>
                <a:latin typeface="Arial Narrow"/>
                <a:cs typeface="Arial Narrow"/>
              </a:rPr>
              <a:t>c</a:t>
            </a:r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={ 1, 1, ∞, ∞}</a:t>
            </a:r>
            <a:endParaRPr lang="es-ES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3754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706256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118172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975403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-16433" y="6275300"/>
            <a:ext cx="15191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cs</a:t>
            </a:r>
            <a:r>
              <a:rPr lang="es-ES" dirty="0" smtClean="0">
                <a:solidFill>
                  <a:srgbClr val="FF0000"/>
                </a:solidFill>
                <a:latin typeface="Arial Narrow"/>
                <a:cs typeface="Arial Narrow"/>
              </a:rPr>
              <a:t>={ 1, 1, ∞, ∞}</a:t>
            </a:r>
            <a:endParaRPr lang="es-ES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cxnSp>
        <p:nvCxnSpPr>
          <p:cNvPr id="18" name="Conector recto de flecha 17"/>
          <p:cNvCxnSpPr/>
          <p:nvPr/>
        </p:nvCxnSpPr>
        <p:spPr>
          <a:xfrm>
            <a:off x="537882" y="6320123"/>
            <a:ext cx="0" cy="2539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017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 3: Coins 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7353" y="1377615"/>
            <a:ext cx="4878177" cy="480131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Lookup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M</a:t>
            </a:r>
            <a:r>
              <a:rPr lang="es-ES" dirty="0" err="1" smtClean="0">
                <a:latin typeface="Consolas"/>
                <a:cs typeface="Consolas"/>
              </a:rPr>
              <a:t>,</a:t>
            </a:r>
            <a:r>
              <a:rPr lang="es-ES" dirty="0" err="1">
                <a:latin typeface="Consolas"/>
                <a:cs typeface="Consolas"/>
              </a:rPr>
              <a:t>i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 &lt; 0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∞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</a:t>
            </a:r>
            <a:r>
              <a:rPr lang="en-US" dirty="0" smtClean="0">
                <a:latin typeface="Consolas"/>
                <a:cs typeface="Consolas"/>
              </a:rPr>
              <a:t>[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]</a:t>
            </a:r>
          </a:p>
          <a:p>
            <a:r>
              <a:rPr lang="en-US" b="1" dirty="0" smtClean="0">
                <a:latin typeface="Consolas"/>
                <a:cs typeface="Consolas"/>
              </a:rPr>
              <a:t>	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</a:t>
            </a:r>
            <a:r>
              <a:rPr lang="en-US" b="1" dirty="0" smtClean="0">
                <a:latin typeface="Consolas"/>
                <a:cs typeface="Consolas"/>
              </a:rPr>
              <a:t>function</a:t>
            </a:r>
          </a:p>
          <a:p>
            <a:endParaRPr lang="en-US" b="1" dirty="0">
              <a:latin typeface="Consolas"/>
              <a:cs typeface="Consolas"/>
            </a:endParaRPr>
          </a:p>
          <a:p>
            <a:r>
              <a:rPr lang="en-US" b="1" dirty="0">
                <a:latin typeface="Consolas"/>
                <a:cs typeface="Consolas"/>
              </a:rPr>
              <a:t>function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OptDP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D,v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M </a:t>
            </a:r>
            <a:r>
              <a:rPr lang="en-US" dirty="0">
                <a:latin typeface="Consolas"/>
                <a:cs typeface="Consolas"/>
              </a:rPr>
              <a:t>←  new Vector(v)</a:t>
            </a:r>
          </a:p>
          <a:p>
            <a:r>
              <a:rPr lang="en-US" dirty="0" smtClean="0">
                <a:latin typeface="Consolas"/>
                <a:cs typeface="Consolas"/>
              </a:rPr>
              <a:t>	M[</a:t>
            </a:r>
            <a:r>
              <a:rPr lang="en-US" dirty="0">
                <a:latin typeface="Consolas"/>
                <a:cs typeface="Consolas"/>
              </a:rPr>
              <a:t>0] ← 0</a:t>
            </a:r>
          </a:p>
          <a:p>
            <a:r>
              <a:rPr lang="cs-CZ" dirty="0" smtClean="0">
                <a:latin typeface="Consolas"/>
                <a:cs typeface="Consolas"/>
              </a:rPr>
              <a:t>	</a:t>
            </a:r>
            <a:r>
              <a:rPr lang="cs-CZ" b="1" dirty="0" err="1" smtClean="0">
                <a:latin typeface="Consolas"/>
                <a:cs typeface="Consolas"/>
              </a:rPr>
              <a:t>for</a:t>
            </a:r>
            <a:r>
              <a:rPr lang="cs-CZ" dirty="0" smtClean="0">
                <a:latin typeface="Consolas"/>
                <a:cs typeface="Consolas"/>
              </a:rPr>
              <a:t> </a:t>
            </a:r>
            <a:r>
              <a:rPr lang="cs-CZ" dirty="0">
                <a:latin typeface="Consolas"/>
                <a:cs typeface="Consolas"/>
              </a:rPr>
              <a:t>0 &lt; i ≤ v  </a:t>
            </a:r>
            <a:r>
              <a:rPr lang="cs-CZ" b="1" dirty="0">
                <a:latin typeface="Consolas"/>
                <a:cs typeface="Consolas"/>
              </a:rPr>
              <a:t>do</a:t>
            </a:r>
          </a:p>
          <a:p>
            <a:r>
              <a:rPr lang="en-US" dirty="0" smtClean="0">
                <a:latin typeface="Consolas"/>
                <a:cs typeface="Consolas"/>
              </a:rPr>
              <a:t>		</a:t>
            </a:r>
            <a:r>
              <a:rPr lang="en-US" dirty="0" err="1" smtClean="0">
                <a:latin typeface="Consolas"/>
                <a:cs typeface="Consolas"/>
              </a:rPr>
              <a:t>cs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← {1 + Lookup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>
                <a:latin typeface="Consolas"/>
                <a:cs typeface="Consolas"/>
              </a:rPr>
              <a:t>M</a:t>
            </a:r>
            <a:r>
              <a:rPr lang="en-US" dirty="0" err="1" smtClean="0">
                <a:latin typeface="Consolas"/>
                <a:cs typeface="Consolas"/>
              </a:rPr>
              <a:t>,</a:t>
            </a:r>
            <a:r>
              <a:rPr lang="en-US" dirty="0" err="1">
                <a:latin typeface="Consolas"/>
                <a:cs typeface="Consolas"/>
              </a:rPr>
              <a:t>i</a:t>
            </a:r>
            <a:r>
              <a:rPr lang="en-US" dirty="0">
                <a:latin typeface="Consolas"/>
                <a:cs typeface="Consolas"/>
              </a:rPr>
              <a:t>-c)|</a:t>
            </a:r>
            <a:r>
              <a:rPr lang="en-US" dirty="0" err="1" smtClean="0">
                <a:latin typeface="Consolas"/>
                <a:cs typeface="Consolas"/>
              </a:rPr>
              <a:t>c∈D</a:t>
            </a:r>
            <a:r>
              <a:rPr lang="en-US" dirty="0">
                <a:latin typeface="Consolas"/>
                <a:cs typeface="Consolas"/>
              </a:rPr>
              <a:t>}</a:t>
            </a:r>
          </a:p>
          <a:p>
            <a:r>
              <a:rPr lang="hu-HU" dirty="0" smtClean="0">
                <a:latin typeface="Consolas"/>
                <a:cs typeface="Consolas"/>
              </a:rPr>
              <a:t>		M[</a:t>
            </a:r>
            <a:r>
              <a:rPr lang="hu-HU" dirty="0">
                <a:latin typeface="Consolas"/>
                <a:cs typeface="Consolas"/>
              </a:rPr>
              <a:t>i] ← min(cs)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M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>
                <a:latin typeface="Consolas"/>
                <a:cs typeface="Consolas"/>
              </a:rPr>
              <a:t>v]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-7355" y="963460"/>
            <a:ext cx="487817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Dynamic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programming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solution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497748" y="952718"/>
            <a:ext cx="364625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Bottom</a:t>
            </a:r>
            <a:r>
              <a:rPr lang="es-ES" sz="2000" dirty="0" smtClean="0">
                <a:latin typeface="Arial Narrow"/>
                <a:cs typeface="Arial Narrow"/>
              </a:rPr>
              <a:t>-Up </a:t>
            </a:r>
            <a:r>
              <a:rPr lang="es-ES" sz="2000" dirty="0" err="1" smtClean="0">
                <a:latin typeface="Arial Narrow"/>
                <a:cs typeface="Arial Narrow"/>
              </a:rPr>
              <a:t>approach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s-ES" sz="2000" dirty="0" smtClean="0">
                <a:latin typeface="Arial Narrow"/>
                <a:cs typeface="Arial Narrow"/>
                <a:sym typeface="Wingdings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7" name="Flecha abajo 6"/>
          <p:cNvSpPr/>
          <p:nvPr/>
        </p:nvSpPr>
        <p:spPr>
          <a:xfrm rot="10800000">
            <a:off x="5384061" y="1494122"/>
            <a:ext cx="502760" cy="4484667"/>
          </a:xfrm>
          <a:prstGeom prst="downArrow">
            <a:avLst/>
          </a:prstGeom>
          <a:solidFill>
            <a:schemeClr val="bg2">
              <a:lumMod val="75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557567"/>
              </p:ext>
            </p:extLst>
          </p:nvPr>
        </p:nvGraphicFramePr>
        <p:xfrm>
          <a:off x="6155764" y="4866271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5829760" y="4940976"/>
            <a:ext cx="38576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[2]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[1]</a:t>
            </a:r>
          </a:p>
          <a:p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2" name="Conector recto 11"/>
          <p:cNvCxnSpPr/>
          <p:nvPr/>
        </p:nvCxnSpPr>
        <p:spPr>
          <a:xfrm flipH="1" flipV="1">
            <a:off x="6394823" y="3346827"/>
            <a:ext cx="14942" cy="1225177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8742901"/>
              </p:ext>
            </p:extLst>
          </p:nvPr>
        </p:nvGraphicFramePr>
        <p:xfrm>
          <a:off x="6170705" y="1942358"/>
          <a:ext cx="463176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3176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CuadroTexto 14"/>
          <p:cNvSpPr txBox="1"/>
          <p:nvPr/>
        </p:nvSpPr>
        <p:spPr>
          <a:xfrm>
            <a:off x="4177949" y="2017063"/>
            <a:ext cx="20673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[v-1]</a:t>
            </a:r>
          </a:p>
          <a:p>
            <a:pPr algn="r"/>
            <a:endParaRPr lang="es-ES" sz="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r"/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[v-2]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203811" y="1583774"/>
            <a:ext cx="386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/>
              <a:t>M</a:t>
            </a:r>
            <a:endParaRPr lang="es-ES" b="1" dirty="0"/>
          </a:p>
        </p:txBody>
      </p:sp>
      <p:sp>
        <p:nvSpPr>
          <p:cNvPr id="2" name="Rectángulo 1"/>
          <p:cNvSpPr/>
          <p:nvPr/>
        </p:nvSpPr>
        <p:spPr>
          <a:xfrm>
            <a:off x="0" y="4437527"/>
            <a:ext cx="4870824" cy="313765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4946983" y="4387338"/>
            <a:ext cx="469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i=3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7" name="CuadroTexto 16"/>
          <p:cNvSpPr txBox="1"/>
          <p:nvPr/>
        </p:nvSpPr>
        <p:spPr>
          <a:xfrm>
            <a:off x="1" y="6379893"/>
            <a:ext cx="9144000" cy="40011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Finish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the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execution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a home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to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check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that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this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DP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solution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solidFill>
                  <a:schemeClr val="bg1"/>
                </a:solidFill>
                <a:latin typeface="Arial Narrow"/>
                <a:cs typeface="Arial Narrow"/>
              </a:rPr>
              <a:t>works</a:t>
            </a:r>
            <a:r>
              <a:rPr lang="es-ES" sz="2000" dirty="0" smtClean="0">
                <a:solidFill>
                  <a:schemeClr val="bg1"/>
                </a:solidFill>
                <a:latin typeface="Arial Narrow"/>
                <a:cs typeface="Arial Narrow"/>
              </a:rPr>
              <a:t> ok</a:t>
            </a:r>
            <a:endParaRPr lang="es-ES" sz="2000" dirty="0">
              <a:solidFill>
                <a:schemeClr val="bg1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52745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Memoization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vs. Dynamic Programming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1494118"/>
            <a:ext cx="4228353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dirty="0" smtClean="0"/>
              <a:t>Storage of </a:t>
            </a:r>
            <a:r>
              <a:rPr lang="es-ES" sz="2000" dirty="0" err="1" smtClean="0"/>
              <a:t>intermediate</a:t>
            </a:r>
            <a:r>
              <a:rPr lang="es-ES" sz="2000" dirty="0" smtClean="0"/>
              <a:t> </a:t>
            </a:r>
            <a:r>
              <a:rPr lang="es-ES" sz="2000" dirty="0" err="1" smtClean="0"/>
              <a:t>results</a:t>
            </a:r>
            <a:endParaRPr lang="es-ES" sz="2000" dirty="0" smtClean="0"/>
          </a:p>
          <a:p>
            <a:pPr marL="285750" indent="-285750">
              <a:buFont typeface="Arial"/>
              <a:buChar char="•"/>
            </a:pPr>
            <a:r>
              <a:rPr lang="es-ES" sz="2000" dirty="0" smtClean="0"/>
              <a:t>In </a:t>
            </a:r>
            <a:r>
              <a:rPr lang="es-ES" sz="2000" dirty="0" err="1" smtClean="0"/>
              <a:t>recursive</a:t>
            </a:r>
            <a:r>
              <a:rPr lang="es-ES" sz="2000" dirty="0" smtClean="0"/>
              <a:t> </a:t>
            </a:r>
            <a:r>
              <a:rPr lang="es-ES" sz="2000" dirty="0" err="1" smtClean="0"/>
              <a:t>solutions</a:t>
            </a:r>
            <a:r>
              <a:rPr lang="es-ES" sz="2000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s-ES" sz="2000" dirty="0" err="1" smtClean="0"/>
              <a:t>it</a:t>
            </a:r>
            <a:r>
              <a:rPr lang="es-ES" sz="2000" dirty="0" smtClean="0"/>
              <a:t> uses a </a:t>
            </a:r>
            <a:r>
              <a:rPr lang="es-ES" sz="2000" b="1" dirty="0" smtClean="0"/>
              <a:t>top-</a:t>
            </a:r>
            <a:r>
              <a:rPr lang="es-ES" sz="2000" b="1" dirty="0" err="1" smtClean="0"/>
              <a:t>down</a:t>
            </a:r>
            <a:r>
              <a:rPr lang="es-ES" sz="2000" b="1" dirty="0" smtClean="0"/>
              <a:t> </a:t>
            </a:r>
            <a:r>
              <a:rPr lang="es-ES" sz="2000" dirty="0" err="1" smtClean="0"/>
              <a:t>approach</a:t>
            </a:r>
            <a:endParaRPr lang="es-ES" sz="2000" dirty="0" smtClean="0"/>
          </a:p>
          <a:p>
            <a:pPr marL="742950" lvl="1" indent="-285750">
              <a:buFont typeface="Arial"/>
              <a:buChar char="•"/>
            </a:pPr>
            <a:r>
              <a:rPr lang="es-ES" sz="2000" dirty="0" smtClean="0"/>
              <a:t>Small </a:t>
            </a:r>
            <a:r>
              <a:rPr lang="es-ES" sz="2000" dirty="0" err="1" smtClean="0"/>
              <a:t>modification</a:t>
            </a:r>
            <a:r>
              <a:rPr lang="es-ES" sz="2000" dirty="0" smtClean="0"/>
              <a:t> of original </a:t>
            </a:r>
            <a:r>
              <a:rPr lang="es-ES" sz="2000" dirty="0" err="1" smtClean="0"/>
              <a:t>solution</a:t>
            </a:r>
            <a:r>
              <a:rPr lang="es-ES" sz="2000" dirty="0" smtClean="0"/>
              <a:t> (</a:t>
            </a:r>
            <a:r>
              <a:rPr lang="es-ES" sz="2000" dirty="0" err="1" smtClean="0"/>
              <a:t>to</a:t>
            </a:r>
            <a:r>
              <a:rPr lang="es-ES" sz="2000" dirty="0" smtClean="0"/>
              <a:t> </a:t>
            </a:r>
            <a:r>
              <a:rPr lang="es-ES" sz="2000" dirty="0" err="1" smtClean="0"/>
              <a:t>store</a:t>
            </a:r>
            <a:r>
              <a:rPr lang="es-ES" sz="2000" dirty="0" smtClean="0"/>
              <a:t> </a:t>
            </a:r>
            <a:r>
              <a:rPr lang="es-ES" sz="2000" dirty="0" err="1" smtClean="0"/>
              <a:t>results</a:t>
            </a:r>
            <a:r>
              <a:rPr lang="es-ES" sz="2000" dirty="0" smtClean="0"/>
              <a:t>)</a:t>
            </a:r>
          </a:p>
          <a:p>
            <a:endParaRPr lang="es-ES" sz="20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903694" y="1497107"/>
            <a:ext cx="4228353" cy="193899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 dirty="0" smtClean="0"/>
              <a:t>Storage of </a:t>
            </a:r>
            <a:r>
              <a:rPr lang="es-ES" sz="2000" dirty="0" err="1" smtClean="0"/>
              <a:t>previous</a:t>
            </a:r>
            <a:r>
              <a:rPr lang="es-ES" sz="2000" dirty="0" smtClean="0"/>
              <a:t> </a:t>
            </a:r>
            <a:r>
              <a:rPr lang="es-ES" sz="2000" dirty="0" err="1" smtClean="0"/>
              <a:t>results</a:t>
            </a:r>
            <a:endParaRPr lang="es-ES" sz="2000" dirty="0" smtClean="0"/>
          </a:p>
          <a:p>
            <a:pPr marL="285750" indent="-285750">
              <a:buFont typeface="Arial"/>
              <a:buChar char="•"/>
            </a:pPr>
            <a:r>
              <a:rPr lang="es-ES" sz="2000" dirty="0" smtClean="0"/>
              <a:t>In </a:t>
            </a:r>
            <a:r>
              <a:rPr lang="es-ES" sz="2000" dirty="0" err="1" smtClean="0"/>
              <a:t>recursive</a:t>
            </a:r>
            <a:r>
              <a:rPr lang="es-ES" sz="2000" dirty="0" smtClean="0"/>
              <a:t> </a:t>
            </a:r>
            <a:r>
              <a:rPr lang="es-ES" sz="2000" dirty="0" err="1" smtClean="0"/>
              <a:t>solutions</a:t>
            </a:r>
            <a:r>
              <a:rPr lang="es-ES" sz="2000" dirty="0" smtClean="0"/>
              <a:t>:</a:t>
            </a:r>
          </a:p>
          <a:p>
            <a:pPr marL="742950" lvl="1" indent="-285750">
              <a:buFont typeface="Arial"/>
              <a:buChar char="•"/>
            </a:pPr>
            <a:r>
              <a:rPr lang="es-ES" sz="2000" dirty="0" err="1" smtClean="0"/>
              <a:t>it</a:t>
            </a:r>
            <a:r>
              <a:rPr lang="es-ES" sz="2000" dirty="0" smtClean="0"/>
              <a:t> uses a </a:t>
            </a:r>
            <a:r>
              <a:rPr lang="es-ES" sz="2000" b="1" dirty="0" err="1" smtClean="0"/>
              <a:t>bottom</a:t>
            </a:r>
            <a:r>
              <a:rPr lang="es-ES" sz="2000" b="1" dirty="0" smtClean="0"/>
              <a:t>-up </a:t>
            </a:r>
            <a:r>
              <a:rPr lang="es-ES" sz="2000" dirty="0" err="1" smtClean="0"/>
              <a:t>approach</a:t>
            </a:r>
            <a:endParaRPr lang="es-ES" sz="2000" dirty="0" smtClean="0"/>
          </a:p>
          <a:p>
            <a:pPr marL="742950" lvl="1" indent="-285750">
              <a:buFont typeface="Arial"/>
              <a:buChar char="•"/>
            </a:pPr>
            <a:r>
              <a:rPr lang="es-ES" sz="2000" dirty="0" smtClean="0"/>
              <a:t>substancial </a:t>
            </a:r>
            <a:r>
              <a:rPr lang="es-ES" sz="2000" dirty="0" err="1" smtClean="0"/>
              <a:t>modification</a:t>
            </a:r>
            <a:r>
              <a:rPr lang="es-ES" sz="2000" dirty="0" smtClean="0"/>
              <a:t> of original </a:t>
            </a:r>
            <a:r>
              <a:rPr lang="es-ES" sz="2000" dirty="0" err="1" smtClean="0"/>
              <a:t>solution</a:t>
            </a:r>
            <a:endParaRPr lang="es-ES" sz="2000" dirty="0" smtClean="0"/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53963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Work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48235" y="1568824"/>
            <a:ext cx="786625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>
                <a:latin typeface="Arial Narrow"/>
                <a:cs typeface="Arial Narrow"/>
              </a:rPr>
              <a:t>READING</a:t>
            </a:r>
            <a:endParaRPr lang="es-ES" sz="2400" b="1" dirty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CLRS</a:t>
            </a:r>
            <a:r>
              <a:rPr lang="es-ES" sz="2400" dirty="0">
                <a:latin typeface="Arial Narrow"/>
                <a:cs typeface="Arial Narrow"/>
              </a:rPr>
              <a:t>, </a:t>
            </a:r>
            <a:r>
              <a:rPr lang="es-ES" sz="2400" dirty="0" err="1">
                <a:latin typeface="Arial Narrow"/>
                <a:cs typeface="Arial Narrow"/>
              </a:rPr>
              <a:t>chapter</a:t>
            </a:r>
            <a:r>
              <a:rPr lang="es-ES" sz="2400" dirty="0">
                <a:latin typeface="Arial Narrow"/>
                <a:cs typeface="Arial Narrow"/>
              </a:rPr>
              <a:t> 15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DPV</a:t>
            </a:r>
            <a:r>
              <a:rPr lang="es-ES" sz="2400" dirty="0">
                <a:latin typeface="Arial Narrow"/>
                <a:cs typeface="Arial Narrow"/>
              </a:rPr>
              <a:t>, </a:t>
            </a:r>
            <a:r>
              <a:rPr lang="es-ES" sz="2400" dirty="0" err="1">
                <a:latin typeface="Arial Narrow"/>
                <a:cs typeface="Arial Narrow"/>
              </a:rPr>
              <a:t>chapter</a:t>
            </a:r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6</a:t>
            </a:r>
          </a:p>
          <a:p>
            <a:pPr marL="800100" lvl="1" indent="-342900">
              <a:buFont typeface="Arial"/>
              <a:buChar char="•"/>
            </a:pPr>
            <a:endParaRPr lang="es-ES" sz="2400" dirty="0">
              <a:latin typeface="Arial Narrow"/>
              <a:cs typeface="Arial Narrow"/>
            </a:endParaRPr>
          </a:p>
          <a:p>
            <a:r>
              <a:rPr lang="es-ES" sz="2400" b="1" dirty="0" smtClean="0">
                <a:latin typeface="Arial Narrow"/>
                <a:cs typeface="Arial Narrow"/>
              </a:rPr>
              <a:t>EXERCISES &amp; PROBLEMS</a:t>
            </a:r>
            <a:endParaRPr lang="es-ES" sz="2400" b="1" dirty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>
                <a:latin typeface="Arial Narrow"/>
                <a:cs typeface="Arial Narrow"/>
              </a:rPr>
              <a:t>Exercises</a:t>
            </a:r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err="1">
                <a:latin typeface="Arial Narrow"/>
                <a:cs typeface="Arial Narrow"/>
              </a:rPr>
              <a:t>from</a:t>
            </a:r>
            <a:r>
              <a:rPr lang="es-ES" sz="2400" dirty="0">
                <a:latin typeface="Arial Narrow"/>
                <a:cs typeface="Arial Narrow"/>
              </a:rPr>
              <a:t> CLRS  15.1-5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dirty="0" err="1">
                <a:latin typeface="Arial Narrow"/>
                <a:cs typeface="Arial Narrow"/>
              </a:rPr>
              <a:t>Exercises</a:t>
            </a:r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err="1">
                <a:latin typeface="Arial Narrow"/>
                <a:cs typeface="Arial Narrow"/>
              </a:rPr>
              <a:t>from</a:t>
            </a:r>
            <a:r>
              <a:rPr lang="es-ES" sz="2400" dirty="0">
                <a:latin typeface="Arial Narrow"/>
                <a:cs typeface="Arial Narrow"/>
              </a:rPr>
              <a:t> DPV  6.1, 6.2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dirty="0">
                <a:latin typeface="Arial Narrow"/>
                <a:cs typeface="Arial Narrow"/>
              </a:rPr>
              <a:t>CLRS 15-4  </a:t>
            </a:r>
            <a:r>
              <a:rPr lang="es-ES" sz="2400" dirty="0" err="1">
                <a:latin typeface="Arial Narrow"/>
                <a:cs typeface="Arial Narrow"/>
              </a:rPr>
              <a:t>Printing</a:t>
            </a:r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err="1">
                <a:latin typeface="Arial Narrow"/>
                <a:cs typeface="Arial Narrow"/>
              </a:rPr>
              <a:t>neatly</a:t>
            </a:r>
            <a:endParaRPr lang="es-ES" sz="2400" dirty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>
                <a:latin typeface="Arial Narrow"/>
                <a:cs typeface="Arial Narrow"/>
              </a:rPr>
              <a:t>CLRS 15-5  </a:t>
            </a:r>
            <a:r>
              <a:rPr lang="es-ES" sz="2400" dirty="0" err="1">
                <a:latin typeface="Arial Narrow"/>
                <a:cs typeface="Arial Narrow"/>
              </a:rPr>
              <a:t>Edit</a:t>
            </a:r>
            <a:r>
              <a:rPr lang="es-ES" sz="2400" dirty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distance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Check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Christophe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slides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(69-72) </a:t>
            </a: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more </a:t>
            </a:r>
            <a:r>
              <a:rPr lang="es-ES" sz="2400" dirty="0" err="1" smtClean="0">
                <a:latin typeface="Arial Narrow"/>
                <a:cs typeface="Arial Narrow"/>
              </a:rPr>
              <a:t>examples</a:t>
            </a:r>
            <a:r>
              <a:rPr lang="es-ES" sz="2400" dirty="0" smtClean="0">
                <a:latin typeface="Arial Narrow"/>
                <a:cs typeface="Arial Narrow"/>
              </a:rPr>
              <a:t>.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10756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Schedule Term2 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first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half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30111" y="1098224"/>
            <a:ext cx="626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Tue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Wed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6433" y="1360692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30111" y="1431247"/>
            <a:ext cx="794455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14-Jan			15-Jan			16-Jan			17-Jan			18-Jan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95829" y="2575351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000000"/>
                </a:solidFill>
              </a:rPr>
              <a:t>Lecture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>
                <a:solidFill>
                  <a:srgbClr val="000000"/>
                </a:solidFill>
              </a:rPr>
              <a:t>12 </a:t>
            </a:r>
            <a:r>
              <a:rPr lang="es-ES" sz="1400" b="1" dirty="0" smtClean="0">
                <a:solidFill>
                  <a:srgbClr val="000000"/>
                </a:solidFill>
              </a:rPr>
              <a:t>		Lab.12					Lab.12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/>
              <a:t>Hashing</a:t>
            </a:r>
            <a:r>
              <a:rPr lang="es-ES" sz="1400" b="1" dirty="0"/>
              <a:t> </a:t>
            </a:r>
            <a:r>
              <a:rPr lang="es-ES" sz="1400" b="1" dirty="0" err="1"/>
              <a:t>quiz</a:t>
            </a:r>
            <a:endParaRPr lang="es-ES" sz="1400" b="1" dirty="0"/>
          </a:p>
          <a:p>
            <a:r>
              <a:rPr lang="es-ES" sz="1400" b="1" dirty="0" smtClean="0">
                <a:solidFill>
                  <a:srgbClr val="FF0000"/>
                </a:solidFill>
              </a:rPr>
              <a:t>	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Submission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Binary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Search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8162" y="3534527"/>
            <a:ext cx="7908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</a:rPr>
              <a:t>Lecture</a:t>
            </a:r>
            <a:r>
              <a:rPr lang="es-ES" sz="1400" b="1" dirty="0">
                <a:solidFill>
                  <a:srgbClr val="000000"/>
                </a:solidFill>
              </a:rPr>
              <a:t> 13		Lab.13					Lab.</a:t>
            </a:r>
            <a:r>
              <a:rPr lang="es-ES" sz="1400" b="1" dirty="0" smtClean="0">
                <a:solidFill>
                  <a:srgbClr val="000000"/>
                </a:solidFill>
              </a:rPr>
              <a:t>13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 smtClean="0">
                <a:solidFill>
                  <a:srgbClr val="000000"/>
                </a:solidFill>
              </a:rPr>
              <a:t>Binary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Search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quiz</a:t>
            </a:r>
            <a:endParaRPr lang="es-ES" sz="1400" b="1" dirty="0" smtClean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		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038162" y="4461440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14 		Lab.14					Lab.14  		</a:t>
            </a:r>
            <a:r>
              <a:rPr lang="es-ES" sz="1400" b="1" dirty="0" err="1">
                <a:solidFill>
                  <a:srgbClr val="000000"/>
                </a:solidFill>
              </a:rPr>
              <a:t>Implicit</a:t>
            </a:r>
            <a:r>
              <a:rPr lang="es-ES" sz="1400" b="1" dirty="0">
                <a:solidFill>
                  <a:srgbClr val="000000"/>
                </a:solidFill>
              </a:rPr>
              <a:t> Data </a:t>
            </a:r>
            <a:r>
              <a:rPr lang="es-ES" sz="1400" b="1" dirty="0" err="1">
                <a:solidFill>
                  <a:srgbClr val="000000"/>
                </a:solidFill>
              </a:rPr>
              <a:t>Structures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quiz</a:t>
            </a:r>
            <a:endParaRPr lang="es-ES" sz="1400" b="1" dirty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          </a:t>
            </a:r>
            <a:r>
              <a:rPr lang="es-ES" sz="1400" b="1" dirty="0">
                <a:solidFill>
                  <a:srgbClr val="000000"/>
                </a:solidFill>
              </a:rPr>
              <a:t>	</a:t>
            </a:r>
            <a:r>
              <a:rPr lang="es-ES" sz="1400" b="1" dirty="0" smtClean="0">
                <a:solidFill>
                  <a:srgbClr val="000000"/>
                </a:solidFill>
              </a:rPr>
              <a:t>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Sub.Heap</a:t>
            </a:r>
            <a:r>
              <a:rPr lang="es-ES" sz="1400" b="1" dirty="0" smtClean="0">
                <a:solidFill>
                  <a:srgbClr val="000000"/>
                </a:solidFill>
              </a:rPr>
              <a:t>, </a:t>
            </a:r>
            <a:r>
              <a:rPr lang="es-ES" sz="1400" b="1" dirty="0" err="1" smtClean="0">
                <a:solidFill>
                  <a:srgbClr val="000000"/>
                </a:solidFill>
              </a:rPr>
              <a:t>Heapsort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69543" y="1682580"/>
            <a:ext cx="96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Lecture</a:t>
            </a:r>
            <a:r>
              <a:rPr lang="es-ES" sz="1400" b="1" dirty="0"/>
              <a:t> 11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30111" y="2321353"/>
            <a:ext cx="7944556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48A54"/>
                </a:solidFill>
              </a:rPr>
              <a:t>21-Jan		</a:t>
            </a:r>
            <a:r>
              <a:rPr lang="es-ES" sz="1200" b="1" dirty="0" smtClean="0">
                <a:solidFill>
                  <a:srgbClr val="948A54"/>
                </a:solidFill>
              </a:rPr>
              <a:t>	22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23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24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25</a:t>
            </a:r>
            <a:r>
              <a:rPr lang="es-ES" sz="1200" b="1" dirty="0">
                <a:solidFill>
                  <a:srgbClr val="948A54"/>
                </a:solidFill>
              </a:rPr>
              <a:t>-</a:t>
            </a:r>
            <a:r>
              <a:rPr lang="es-ES" sz="1200" b="1" dirty="0" smtClean="0">
                <a:solidFill>
                  <a:srgbClr val="948A54"/>
                </a:solidFill>
              </a:rPr>
              <a:t>Jan</a:t>
            </a:r>
            <a:endParaRPr lang="es-ES" sz="12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66383" y="32780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28-Jan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29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30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Feb</a:t>
            </a:r>
            <a:endParaRPr lang="es-ES" sz="12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-16433" y="22624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12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-20557" y="3207528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13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6060" y="41626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14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112" y="5124996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1066384" y="4218231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04-Feb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05-Feb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06-Feb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07-Feb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08-Feb</a:t>
            </a:r>
            <a:endParaRPr lang="es-ES" sz="12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09940" y="5364392"/>
            <a:ext cx="7908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15 		Lab.15					Lab.15  		</a:t>
            </a:r>
            <a:r>
              <a:rPr lang="es-ES" sz="1400" b="1" dirty="0" err="1" smtClean="0">
                <a:solidFill>
                  <a:srgbClr val="000000"/>
                </a:solidFill>
              </a:rPr>
              <a:t>Graphs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quiz</a:t>
            </a:r>
            <a:endParaRPr lang="es-ES" sz="1400" b="1" dirty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          </a:t>
            </a:r>
            <a:r>
              <a:rPr lang="es-ES" sz="1400" b="1" dirty="0">
                <a:solidFill>
                  <a:srgbClr val="000000"/>
                </a:solidFill>
              </a:rPr>
              <a:t>	</a:t>
            </a:r>
            <a:r>
              <a:rPr lang="es-ES" sz="1400" b="1" dirty="0" smtClean="0">
                <a:solidFill>
                  <a:srgbClr val="000000"/>
                </a:solidFill>
              </a:rPr>
              <a:t>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Submission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Graphs</a:t>
            </a:r>
            <a:endParaRPr lang="es-ES" sz="1400" b="1" dirty="0" smtClean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										ESSAY, </a:t>
            </a:r>
            <a:r>
              <a:rPr lang="es-ES" sz="1400" b="1" dirty="0" err="1" smtClean="0">
                <a:solidFill>
                  <a:srgbClr val="000000"/>
                </a:solidFill>
              </a:rPr>
              <a:t>Assignment</a:t>
            </a:r>
            <a:endParaRPr lang="es-ES" sz="1400" dirty="0">
              <a:solidFill>
                <a:srgbClr val="000000"/>
              </a:solidFill>
            </a:endParaRPr>
          </a:p>
          <a:p>
            <a:r>
              <a:rPr lang="es-ES" sz="1400" dirty="0" smtClean="0">
                <a:solidFill>
                  <a:srgbClr val="000000"/>
                </a:solidFill>
              </a:rPr>
              <a:t>	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38162" y="51211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11-Feb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12-Feb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13-Feb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15-Feb</a:t>
            </a:r>
            <a:endParaRPr lang="es-E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38162" y="6079306"/>
            <a:ext cx="7908283" cy="307777"/>
          </a:xfrm>
          <a:prstGeom prst="rect">
            <a:avLst/>
          </a:prstGeom>
          <a:pattFill prst="ltUpDiag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2">
                    <a:lumMod val="50000"/>
                  </a:schemeClr>
                </a:solidFill>
              </a:rPr>
              <a:t>READING WEEK (18-Feb-24Feb)</a:t>
            </a:r>
            <a:endParaRPr lang="es-ES" sz="14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11886" y="2852961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827362" y="3800998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827362" y="4724059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827362" y="5624724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" name="Estrella de 5 puntas 2"/>
          <p:cNvSpPr/>
          <p:nvPr/>
        </p:nvSpPr>
        <p:spPr>
          <a:xfrm>
            <a:off x="457971" y="4436601"/>
            <a:ext cx="582681" cy="585803"/>
          </a:xfrm>
          <a:prstGeom prst="star5">
            <a:avLst>
              <a:gd name="adj" fmla="val 23712"/>
              <a:gd name="hf" fmla="val 105146"/>
              <a:gd name="vf" fmla="val 110557"/>
            </a:avLst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81528" y="478443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YOU ARE HERE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6402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13" name="Tab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5985043"/>
              </p:ext>
            </p:extLst>
          </p:nvPr>
        </p:nvGraphicFramePr>
        <p:xfrm>
          <a:off x="5707526" y="2220081"/>
          <a:ext cx="3257178" cy="3139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4120"/>
                <a:gridCol w="1763058"/>
              </a:tblGrid>
              <a:tr h="242239"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London’s</a:t>
                      </a:r>
                      <a:r>
                        <a:rPr lang="es-ES" sz="1600" baseline="0" dirty="0" smtClean="0"/>
                        <a:t> </a:t>
                      </a:r>
                      <a:r>
                        <a:rPr lang="es-ES" sz="1600" dirty="0" err="1" smtClean="0"/>
                        <a:t>neigh-bour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cities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Closeness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to</a:t>
                      </a:r>
                      <a:r>
                        <a:rPr lang="es-ES" sz="1600" dirty="0" smtClean="0"/>
                        <a:t> Portsmouth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Ipswich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Cambridge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Watford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Slough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Basigntoke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Crawley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Dover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743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13" name="Tabla 1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4465318"/>
              </p:ext>
            </p:extLst>
          </p:nvPr>
        </p:nvGraphicFramePr>
        <p:xfrm>
          <a:off x="5691989" y="1852663"/>
          <a:ext cx="3257178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4120"/>
                <a:gridCol w="1763058"/>
              </a:tblGrid>
              <a:tr h="242239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Basingtoke’s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dirty="0" err="1" smtClean="0"/>
                        <a:t>neigh-bour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cities</a:t>
                      </a:r>
                      <a:endParaRPr lang="es-E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Closeness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to</a:t>
                      </a:r>
                      <a:r>
                        <a:rPr lang="es-ES" sz="1600" dirty="0" smtClean="0"/>
                        <a:t> Portsmouth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Southampton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Crawley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London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053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12" name="Tabla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862744"/>
              </p:ext>
            </p:extLst>
          </p:nvPr>
        </p:nvGraphicFramePr>
        <p:xfrm>
          <a:off x="5691989" y="1852663"/>
          <a:ext cx="3257178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94120"/>
                <a:gridCol w="1763058"/>
              </a:tblGrid>
              <a:tr h="242239">
                <a:tc>
                  <a:txBody>
                    <a:bodyPr/>
                    <a:lstStyle/>
                    <a:p>
                      <a:r>
                        <a:rPr lang="es-ES" sz="1400" dirty="0" err="1" smtClean="0"/>
                        <a:t>Basingtoke’s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dirty="0" err="1" smtClean="0"/>
                        <a:t>neigh-bour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cities</a:t>
                      </a:r>
                      <a:endParaRPr lang="es-E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Closeness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to</a:t>
                      </a:r>
                      <a:r>
                        <a:rPr lang="es-ES" sz="1600" dirty="0" smtClean="0"/>
                        <a:t> Portsmouth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Southampton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Crawley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London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7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10" name="Tabla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10331"/>
              </p:ext>
            </p:extLst>
          </p:nvPr>
        </p:nvGraphicFramePr>
        <p:xfrm>
          <a:off x="5473810" y="1852663"/>
          <a:ext cx="3475357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0572"/>
                <a:gridCol w="1504785"/>
              </a:tblGrid>
              <a:tr h="242239">
                <a:tc>
                  <a:txBody>
                    <a:bodyPr/>
                    <a:lstStyle/>
                    <a:p>
                      <a:r>
                        <a:rPr lang="es-ES" sz="1400" baseline="0" dirty="0" err="1" smtClean="0"/>
                        <a:t>Southampton’s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dirty="0" err="1" smtClean="0"/>
                        <a:t>neighbour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cities</a:t>
                      </a:r>
                      <a:endParaRPr lang="es-E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Closeness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to</a:t>
                      </a:r>
                      <a:r>
                        <a:rPr lang="es-ES" sz="1600" dirty="0" smtClean="0"/>
                        <a:t> Portsmouth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Basigntoke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Crawley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Portsmouth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3296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111" name="Agrupar 110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112" name="Agrupar 111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142" name="Elipse 141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43" name="Elipse 142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44" name="CuadroTexto 143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45" name="Elipse 144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46" name="Conector recto 145"/>
              <p:cNvCxnSpPr>
                <a:stCxn id="142" idx="2"/>
                <a:endCxn id="145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ector recto 146"/>
              <p:cNvCxnSpPr>
                <a:stCxn id="143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Elipse 147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49" name="Elipse 148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0" name="CuadroTexto 149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51" name="CuadroTexto 150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52" name="Elipse 151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3" name="CuadroTexto 152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54" name="Forma libre 153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5" name="Elipse 154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6" name="Elipse 155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7" name="Elipse 156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8" name="Elipse 157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59" name="Elipse 158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60" name="Elipse 159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61" name="CuadroTexto 160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162" name="Conector recto 161"/>
              <p:cNvCxnSpPr>
                <a:stCxn id="156" idx="5"/>
                <a:endCxn id="155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ector recto 162"/>
              <p:cNvCxnSpPr>
                <a:stCxn id="155" idx="4"/>
                <a:endCxn id="143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ector recto 163"/>
              <p:cNvCxnSpPr>
                <a:stCxn id="154" idx="0"/>
                <a:endCxn id="166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ector recto 164"/>
              <p:cNvCxnSpPr>
                <a:stCxn id="166" idx="4"/>
                <a:endCxn id="148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6" name="Elipse 165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67" name="Conector recto 166"/>
              <p:cNvCxnSpPr>
                <a:stCxn id="148" idx="2"/>
                <a:endCxn id="149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8" name="CuadroTexto 167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169" name="Conector recto 168"/>
              <p:cNvCxnSpPr>
                <a:stCxn id="149" idx="1"/>
                <a:endCxn id="159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Conector recto 169"/>
              <p:cNvCxnSpPr>
                <a:stCxn id="142" idx="2"/>
                <a:endCxn id="160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Conector recto 170"/>
              <p:cNvCxnSpPr>
                <a:stCxn id="160" idx="3"/>
                <a:endCxn id="159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Conector recto 171"/>
              <p:cNvCxnSpPr>
                <a:stCxn id="166" idx="1"/>
                <a:endCxn id="160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Conector recto 172"/>
              <p:cNvCxnSpPr>
                <a:stCxn id="154" idx="2"/>
                <a:endCxn id="166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Conector recto 173"/>
              <p:cNvCxnSpPr>
                <a:stCxn id="154" idx="2"/>
                <a:endCxn id="148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Conector recto 174"/>
              <p:cNvCxnSpPr>
                <a:stCxn id="158" idx="4"/>
                <a:endCxn id="142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Elipse 175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77" name="Elipse 176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78" name="Elipse 177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79" name="Elipse 178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80" name="Conector recto 179"/>
              <p:cNvCxnSpPr>
                <a:stCxn id="142" idx="2"/>
                <a:endCxn id="176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ector recto 180"/>
              <p:cNvCxnSpPr>
                <a:stCxn id="176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ector recto 181"/>
              <p:cNvCxnSpPr>
                <a:stCxn id="145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ector recto 182"/>
              <p:cNvCxnSpPr>
                <a:stCxn id="177" idx="5"/>
                <a:endCxn id="185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ector recto 183"/>
              <p:cNvCxnSpPr>
                <a:endCxn id="176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5" name="Elipse 184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86" name="Conector recto 185"/>
              <p:cNvCxnSpPr>
                <a:stCxn id="177" idx="4"/>
                <a:endCxn id="179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7" name="Elipse 186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88" name="Elipse 187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89" name="Conector recto 188"/>
              <p:cNvCxnSpPr>
                <a:stCxn id="188" idx="5"/>
                <a:endCxn id="157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ector recto 189"/>
              <p:cNvCxnSpPr>
                <a:stCxn id="157" idx="4"/>
                <a:endCxn id="158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ector recto 190"/>
              <p:cNvCxnSpPr>
                <a:stCxn id="158" idx="6"/>
                <a:endCxn id="155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ector recto 191"/>
              <p:cNvCxnSpPr>
                <a:stCxn id="187" idx="4"/>
                <a:endCxn id="145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Elipse 192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194" name="Elipse 193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195" name="Conector recto 194"/>
              <p:cNvCxnSpPr>
                <a:stCxn id="194" idx="5"/>
                <a:endCxn id="188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ector recto 195"/>
              <p:cNvCxnSpPr>
                <a:stCxn id="194" idx="3"/>
                <a:endCxn id="193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ector recto 196"/>
              <p:cNvCxnSpPr>
                <a:stCxn id="193" idx="4"/>
                <a:endCxn id="187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8" name="CuadroTexto 197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99" name="CuadroTexto 198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0" name="CuadroTexto 199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1" name="CuadroTexto 200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2" name="CuadroTexto 201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3" name="CuadroTexto 202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4" name="CuadroTexto 203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5" name="CuadroTexto 204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6" name="CuadroTexto 205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7" name="CuadroTexto 206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208" name="CuadroTexto 207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209" name="CuadroTexto 208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210" name="CuadroTexto 209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211" name="CuadroTexto 210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212" name="CuadroTexto 211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213" name="CuadroTexto 212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113" name="CuadroTexto 112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4" name="CuadroTexto 113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5" name="CuadroTexto 114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6" name="CuadroTexto 115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7" name="CuadroTexto 116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8" name="CuadroTexto 117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9" name="CuadroTexto 118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0" name="CuadroTexto 119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1" name="CuadroTexto 120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2" name="CuadroTexto 121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3" name="CuadroTexto 122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4" name="CuadroTexto 123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25" name="Conector recto 124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CuadroTexto 125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7" name="CuadroTexto 126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8" name="CuadroTexto 127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9" name="CuadroTexto 128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0" name="CuadroTexto 129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1" name="CuadroTexto 130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2" name="CuadroTexto 131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3" name="CuadroTexto 132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4" name="CuadroTexto 133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5" name="CuadroTexto 134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6" name="CuadroTexto 135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7" name="CuadroTexto 136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8" name="CuadroTexto 137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9" name="CuadroTexto 138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0" name="CuadroTexto 139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1" name="CuadroTexto 140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214" name="Tabla 2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704347"/>
              </p:ext>
            </p:extLst>
          </p:nvPr>
        </p:nvGraphicFramePr>
        <p:xfrm>
          <a:off x="5473810" y="1852663"/>
          <a:ext cx="3475357" cy="1676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0572"/>
                <a:gridCol w="1504785"/>
              </a:tblGrid>
              <a:tr h="242239">
                <a:tc>
                  <a:txBody>
                    <a:bodyPr/>
                    <a:lstStyle/>
                    <a:p>
                      <a:r>
                        <a:rPr lang="es-ES" sz="1400" baseline="0" dirty="0" err="1" smtClean="0"/>
                        <a:t>Southampton’s</a:t>
                      </a:r>
                      <a:r>
                        <a:rPr lang="es-ES" sz="1400" baseline="0" dirty="0" smtClean="0"/>
                        <a:t> </a:t>
                      </a:r>
                      <a:r>
                        <a:rPr lang="es-ES" sz="1400" dirty="0" err="1" smtClean="0"/>
                        <a:t>neighbour</a:t>
                      </a:r>
                      <a:r>
                        <a:rPr lang="es-ES" sz="1400" dirty="0" smtClean="0"/>
                        <a:t> </a:t>
                      </a:r>
                      <a:r>
                        <a:rPr lang="es-ES" sz="1400" dirty="0" err="1" smtClean="0"/>
                        <a:t>cities</a:t>
                      </a:r>
                      <a:endParaRPr lang="es-ES" sz="1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err="1" smtClean="0"/>
                        <a:t>Closeness</a:t>
                      </a:r>
                      <a:r>
                        <a:rPr lang="es-ES" sz="1600" dirty="0" smtClean="0"/>
                        <a:t> </a:t>
                      </a:r>
                      <a:r>
                        <a:rPr lang="es-ES" sz="1600" dirty="0" err="1" smtClean="0"/>
                        <a:t>to</a:t>
                      </a:r>
                      <a:r>
                        <a:rPr lang="es-ES" sz="1600" dirty="0" smtClean="0"/>
                        <a:t> Portsmouth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Basigntoke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Crawley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2239">
                <a:tc>
                  <a:txBody>
                    <a:bodyPr/>
                    <a:lstStyle/>
                    <a:p>
                      <a:r>
                        <a:rPr lang="es-ES" dirty="0" smtClean="0"/>
                        <a:t>Portsmouth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65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178005" y="1718391"/>
            <a:ext cx="5075471" cy="4813028"/>
            <a:chOff x="1479176" y="956235"/>
            <a:chExt cx="5783427" cy="5587466"/>
          </a:xfrm>
        </p:grpSpPr>
        <p:grpSp>
          <p:nvGrpSpPr>
            <p:cNvPr id="8" name="Agrupar 7"/>
            <p:cNvGrpSpPr/>
            <p:nvPr/>
          </p:nvGrpSpPr>
          <p:grpSpPr>
            <a:xfrm>
              <a:off x="1479176" y="956235"/>
              <a:ext cx="5783427" cy="5587466"/>
              <a:chOff x="2861238" y="2814733"/>
              <a:chExt cx="4435198" cy="3758131"/>
            </a:xfrm>
          </p:grpSpPr>
          <p:sp>
            <p:nvSpPr>
              <p:cNvPr id="38" name="Elipse 37"/>
              <p:cNvSpPr/>
              <p:nvPr/>
            </p:nvSpPr>
            <p:spPr>
              <a:xfrm>
                <a:off x="5663481" y="5616562"/>
                <a:ext cx="165645" cy="165657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39" name="Elipse 38"/>
              <p:cNvSpPr/>
              <p:nvPr/>
            </p:nvSpPr>
            <p:spPr>
              <a:xfrm>
                <a:off x="6620445" y="518521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0" name="CuadroTexto 39"/>
              <p:cNvSpPr txBox="1"/>
              <p:nvPr/>
            </p:nvSpPr>
            <p:spPr>
              <a:xfrm>
                <a:off x="6698535" y="5017090"/>
                <a:ext cx="322694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Ipswich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1" name="Elipse 40"/>
              <p:cNvSpPr/>
              <p:nvPr/>
            </p:nvSpPr>
            <p:spPr>
              <a:xfrm>
                <a:off x="5447685" y="549884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42" name="Conector recto 41"/>
              <p:cNvCxnSpPr>
                <a:stCxn id="38" idx="2"/>
                <a:endCxn id="41" idx="5"/>
              </p:cNvCxnSpPr>
              <p:nvPr/>
            </p:nvCxnSpPr>
            <p:spPr>
              <a:xfrm flipH="1" flipV="1">
                <a:off x="5514339" y="5565502"/>
                <a:ext cx="149142" cy="13388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ector recto 42"/>
              <p:cNvCxnSpPr>
                <a:stCxn id="39" idx="3"/>
              </p:cNvCxnSpPr>
              <p:nvPr/>
            </p:nvCxnSpPr>
            <p:spPr>
              <a:xfrm flipH="1">
                <a:off x="5829126" y="5251874"/>
                <a:ext cx="802755" cy="44751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Elipse 43"/>
              <p:cNvSpPr/>
              <p:nvPr/>
            </p:nvSpPr>
            <p:spPr>
              <a:xfrm>
                <a:off x="5509998" y="640596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4851463" y="6355045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chemeClr val="tx1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6" name="CuadroTexto 45"/>
              <p:cNvSpPr txBox="1"/>
              <p:nvPr/>
            </p:nvSpPr>
            <p:spPr>
              <a:xfrm>
                <a:off x="5635187" y="6386554"/>
                <a:ext cx="36043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Brighton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7" name="CuadroTexto 46"/>
              <p:cNvSpPr txBox="1"/>
              <p:nvPr/>
            </p:nvSpPr>
            <p:spPr>
              <a:xfrm>
                <a:off x="6499189" y="5958995"/>
                <a:ext cx="258098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Dover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6581400" y="61988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49" name="CuadroTexto 48"/>
              <p:cNvSpPr txBox="1"/>
              <p:nvPr/>
            </p:nvSpPr>
            <p:spPr>
              <a:xfrm>
                <a:off x="5864746" y="5641937"/>
                <a:ext cx="32292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London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50" name="Forma libre 49"/>
              <p:cNvSpPr/>
              <p:nvPr/>
            </p:nvSpPr>
            <p:spPr>
              <a:xfrm>
                <a:off x="5726585" y="5774328"/>
                <a:ext cx="859777" cy="457528"/>
              </a:xfrm>
              <a:custGeom>
                <a:avLst/>
                <a:gdLst>
                  <a:gd name="connsiteX0" fmla="*/ 0 w 859777"/>
                  <a:gd name="connsiteY0" fmla="*/ 0 h 457528"/>
                  <a:gd name="connsiteX1" fmla="*/ 323402 w 859777"/>
                  <a:gd name="connsiteY1" fmla="*/ 260318 h 457528"/>
                  <a:gd name="connsiteX2" fmla="*/ 859777 w 859777"/>
                  <a:gd name="connsiteY2" fmla="*/ 457528 h 457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59777" h="457528">
                    <a:moveTo>
                      <a:pt x="0" y="0"/>
                    </a:moveTo>
                    <a:cubicBezTo>
                      <a:pt x="90053" y="92031"/>
                      <a:pt x="180106" y="184063"/>
                      <a:pt x="323402" y="260318"/>
                    </a:cubicBezTo>
                    <a:cubicBezTo>
                      <a:pt x="466698" y="336573"/>
                      <a:pt x="859777" y="457528"/>
                      <a:pt x="859777" y="457528"/>
                    </a:cubicBezTo>
                  </a:path>
                </a:pathLst>
              </a:cu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6808695" y="453299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6865871" y="42411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5751036" y="4458850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5952212" y="49153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4649922" y="6166168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4892054" y="5857236"/>
                <a:ext cx="78090" cy="78095"/>
              </a:xfrm>
              <a:prstGeom prst="ellipse">
                <a:avLst/>
              </a:prstGeom>
              <a:solidFill>
                <a:srgbClr val="FFFF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57" name="CuadroTexto 56"/>
              <p:cNvSpPr txBox="1"/>
              <p:nvPr/>
            </p:nvSpPr>
            <p:spPr>
              <a:xfrm>
                <a:off x="6936073" y="4072999"/>
                <a:ext cx="324539" cy="1863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Cromer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cxnSp>
            <p:nvCxnSpPr>
              <p:cNvPr id="58" name="Conector recto 57"/>
              <p:cNvCxnSpPr>
                <a:stCxn id="52" idx="5"/>
                <a:endCxn id="51" idx="0"/>
              </p:cNvCxnSpPr>
              <p:nvPr/>
            </p:nvCxnSpPr>
            <p:spPr>
              <a:xfrm flipH="1">
                <a:off x="6847740" y="4307783"/>
                <a:ext cx="84785" cy="2252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58"/>
              <p:cNvCxnSpPr>
                <a:stCxn id="51" idx="4"/>
                <a:endCxn id="39" idx="0"/>
              </p:cNvCxnSpPr>
              <p:nvPr/>
            </p:nvCxnSpPr>
            <p:spPr>
              <a:xfrm flipH="1">
                <a:off x="6659490" y="4611092"/>
                <a:ext cx="188250" cy="57412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59"/>
              <p:cNvCxnSpPr>
                <a:stCxn id="50" idx="0"/>
                <a:endCxn id="62" idx="6"/>
              </p:cNvCxnSpPr>
              <p:nvPr/>
            </p:nvCxnSpPr>
            <p:spPr>
              <a:xfrm flipH="1">
                <a:off x="5592429" y="5774328"/>
                <a:ext cx="134156" cy="37832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60"/>
              <p:cNvCxnSpPr>
                <a:stCxn id="62" idx="4"/>
                <a:endCxn id="44" idx="0"/>
              </p:cNvCxnSpPr>
              <p:nvPr/>
            </p:nvCxnSpPr>
            <p:spPr>
              <a:xfrm flipH="1">
                <a:off x="5549043" y="6191697"/>
                <a:ext cx="4341" cy="214271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Elipse 61"/>
              <p:cNvSpPr/>
              <p:nvPr/>
            </p:nvSpPr>
            <p:spPr>
              <a:xfrm>
                <a:off x="5514339" y="6113602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63" name="Conector recto 62"/>
              <p:cNvCxnSpPr>
                <a:stCxn id="44" idx="2"/>
                <a:endCxn id="45" idx="6"/>
              </p:cNvCxnSpPr>
              <p:nvPr/>
            </p:nvCxnSpPr>
            <p:spPr>
              <a:xfrm flipH="1" flipV="1">
                <a:off x="4929553" y="6394093"/>
                <a:ext cx="580445" cy="509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4262382" y="6346708"/>
                <a:ext cx="570075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Portsmouth</a:t>
                </a:r>
                <a:endParaRPr lang="es-ES" sz="1200" dirty="0"/>
              </a:p>
            </p:txBody>
          </p:sp>
          <p:cxnSp>
            <p:nvCxnSpPr>
              <p:cNvPr id="65" name="Conector recto 64"/>
              <p:cNvCxnSpPr>
                <a:stCxn id="45" idx="1"/>
                <a:endCxn id="55" idx="5"/>
              </p:cNvCxnSpPr>
              <p:nvPr/>
            </p:nvCxnSpPr>
            <p:spPr>
              <a:xfrm flipH="1" flipV="1">
                <a:off x="4716576" y="6232826"/>
                <a:ext cx="146323" cy="133656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/>
              <p:cNvCxnSpPr>
                <a:stCxn id="38" idx="2"/>
                <a:endCxn id="56" idx="6"/>
              </p:cNvCxnSpPr>
              <p:nvPr/>
            </p:nvCxnSpPr>
            <p:spPr>
              <a:xfrm flipH="1">
                <a:off x="4970144" y="5699391"/>
                <a:ext cx="693337" cy="196893"/>
              </a:xfrm>
              <a:prstGeom prst="line">
                <a:avLst/>
              </a:prstGeom>
              <a:ln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/>
              <p:cNvCxnSpPr>
                <a:stCxn id="56" idx="3"/>
                <a:endCxn id="55" idx="0"/>
              </p:cNvCxnSpPr>
              <p:nvPr/>
            </p:nvCxnSpPr>
            <p:spPr>
              <a:xfrm flipH="1">
                <a:off x="4688967" y="5923894"/>
                <a:ext cx="214523" cy="242274"/>
              </a:xfrm>
              <a:prstGeom prst="line">
                <a:avLst/>
              </a:prstGeom>
              <a:ln w="38100" cmpd="sng">
                <a:solidFill>
                  <a:srgbClr val="FFFF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62" idx="1"/>
                <a:endCxn id="56" idx="4"/>
              </p:cNvCxnSpPr>
              <p:nvPr/>
            </p:nvCxnSpPr>
            <p:spPr>
              <a:xfrm flipH="1" flipV="1">
                <a:off x="4931099" y="5935331"/>
                <a:ext cx="594676" cy="189708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/>
              <p:cNvCxnSpPr>
                <a:stCxn id="50" idx="2"/>
                <a:endCxn id="62" idx="6"/>
              </p:cNvCxnSpPr>
              <p:nvPr/>
            </p:nvCxnSpPr>
            <p:spPr>
              <a:xfrm flipH="1" flipV="1">
                <a:off x="5592429" y="6152650"/>
                <a:ext cx="993933" cy="7920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0" idx="2"/>
                <a:endCxn id="44" idx="6"/>
              </p:cNvCxnSpPr>
              <p:nvPr/>
            </p:nvCxnSpPr>
            <p:spPr>
              <a:xfrm flipH="1">
                <a:off x="5588088" y="6231856"/>
                <a:ext cx="998274" cy="21316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4" idx="4"/>
                <a:endCxn id="38" idx="0"/>
              </p:cNvCxnSpPr>
              <p:nvPr/>
            </p:nvCxnSpPr>
            <p:spPr>
              <a:xfrm flipH="1">
                <a:off x="5746304" y="4993426"/>
                <a:ext cx="244953" cy="623136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Elipse 71"/>
              <p:cNvSpPr/>
              <p:nvPr/>
            </p:nvSpPr>
            <p:spPr>
              <a:xfrm>
                <a:off x="5284571" y="560260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3983503" y="535400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4903490" y="5277077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75" name="Elipse 74"/>
              <p:cNvSpPr/>
              <p:nvPr/>
            </p:nvSpPr>
            <p:spPr>
              <a:xfrm>
                <a:off x="3180747" y="6154731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76" name="Conector recto 75"/>
              <p:cNvCxnSpPr>
                <a:stCxn id="38" idx="2"/>
                <a:endCxn id="72" idx="5"/>
              </p:cNvCxnSpPr>
              <p:nvPr/>
            </p:nvCxnSpPr>
            <p:spPr>
              <a:xfrm flipH="1" flipV="1">
                <a:off x="5351225" y="5669259"/>
                <a:ext cx="312256" cy="301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76"/>
              <p:cNvCxnSpPr>
                <a:stCxn id="72" idx="1"/>
              </p:cNvCxnSpPr>
              <p:nvPr/>
            </p:nvCxnSpPr>
            <p:spPr>
              <a:xfrm flipH="1" flipV="1">
                <a:off x="4981581" y="5354005"/>
                <a:ext cx="314426" cy="26003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77"/>
              <p:cNvCxnSpPr>
                <a:stCxn id="41" idx="5"/>
              </p:cNvCxnSpPr>
              <p:nvPr/>
            </p:nvCxnSpPr>
            <p:spPr>
              <a:xfrm flipH="1">
                <a:off x="5362661" y="5565502"/>
                <a:ext cx="151678" cy="92315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78"/>
              <p:cNvCxnSpPr>
                <a:stCxn id="73" idx="5"/>
                <a:endCxn id="81" idx="1"/>
              </p:cNvCxnSpPr>
              <p:nvPr/>
            </p:nvCxnSpPr>
            <p:spPr>
              <a:xfrm>
                <a:off x="4050157" y="5420662"/>
                <a:ext cx="48333" cy="83269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79"/>
              <p:cNvCxnSpPr>
                <a:endCxn id="72" idx="2"/>
              </p:cNvCxnSpPr>
              <p:nvPr/>
            </p:nvCxnSpPr>
            <p:spPr>
              <a:xfrm>
                <a:off x="4061593" y="5432099"/>
                <a:ext cx="1222978" cy="20955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Elipse 80"/>
              <p:cNvSpPr/>
              <p:nvPr/>
            </p:nvSpPr>
            <p:spPr>
              <a:xfrm>
                <a:off x="4087054" y="5492494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2" name="Conector recto 81"/>
              <p:cNvCxnSpPr>
                <a:stCxn id="73" idx="4"/>
                <a:endCxn id="75" idx="0"/>
              </p:cNvCxnSpPr>
              <p:nvPr/>
            </p:nvCxnSpPr>
            <p:spPr>
              <a:xfrm flipH="1">
                <a:off x="3219792" y="5432099"/>
                <a:ext cx="802756" cy="72263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Elipse 82"/>
              <p:cNvSpPr/>
              <p:nvPr/>
            </p:nvSpPr>
            <p:spPr>
              <a:xfrm>
                <a:off x="4620318" y="438075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5217917" y="3939126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85" name="Conector recto 84"/>
              <p:cNvCxnSpPr>
                <a:stCxn id="84" idx="5"/>
                <a:endCxn id="53" idx="2"/>
              </p:cNvCxnSpPr>
              <p:nvPr/>
            </p:nvCxnSpPr>
            <p:spPr>
              <a:xfrm>
                <a:off x="5284571" y="4005784"/>
                <a:ext cx="466465" cy="49211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ector recto 85"/>
              <p:cNvCxnSpPr>
                <a:stCxn id="53" idx="4"/>
                <a:endCxn id="54" idx="1"/>
              </p:cNvCxnSpPr>
              <p:nvPr/>
            </p:nvCxnSpPr>
            <p:spPr>
              <a:xfrm>
                <a:off x="5790081" y="4536945"/>
                <a:ext cx="173567" cy="389823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ector recto 86"/>
              <p:cNvCxnSpPr>
                <a:stCxn id="54" idx="6"/>
                <a:endCxn id="51" idx="2"/>
              </p:cNvCxnSpPr>
              <p:nvPr/>
            </p:nvCxnSpPr>
            <p:spPr>
              <a:xfrm flipV="1">
                <a:off x="6030302" y="4572045"/>
                <a:ext cx="778393" cy="38233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ector recto 87"/>
              <p:cNvCxnSpPr>
                <a:stCxn id="83" idx="4"/>
                <a:endCxn id="41" idx="0"/>
              </p:cNvCxnSpPr>
              <p:nvPr/>
            </p:nvCxnSpPr>
            <p:spPr>
              <a:xfrm>
                <a:off x="4659363" y="4458850"/>
                <a:ext cx="827367" cy="1039994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4581273" y="3257525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sp>
            <p:nvSpPr>
              <p:cNvPr id="90" name="Elipse 89"/>
              <p:cNvSpPr/>
              <p:nvPr/>
            </p:nvSpPr>
            <p:spPr>
              <a:xfrm>
                <a:off x="5111393" y="2945538"/>
                <a:ext cx="78090" cy="78095"/>
              </a:xfrm>
              <a:prstGeom prst="ellipse">
                <a:avLst/>
              </a:prstGeom>
              <a:solidFill>
                <a:srgbClr val="FF0000"/>
              </a:solidFill>
              <a:ln w="9525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 sz="1200"/>
              </a:p>
            </p:txBody>
          </p:sp>
          <p:cxnSp>
            <p:nvCxnSpPr>
              <p:cNvPr id="91" name="Conector recto 90"/>
              <p:cNvCxnSpPr>
                <a:stCxn id="90" idx="5"/>
                <a:endCxn id="84" idx="0"/>
              </p:cNvCxnSpPr>
              <p:nvPr/>
            </p:nvCxnSpPr>
            <p:spPr>
              <a:xfrm>
                <a:off x="5178047" y="3012196"/>
                <a:ext cx="78915" cy="926930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cto 91"/>
              <p:cNvCxnSpPr>
                <a:stCxn id="90" idx="3"/>
                <a:endCxn id="89" idx="6"/>
              </p:cNvCxnSpPr>
              <p:nvPr/>
            </p:nvCxnSpPr>
            <p:spPr>
              <a:xfrm flipH="1">
                <a:off x="4659363" y="3012196"/>
                <a:ext cx="463466" cy="284377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cto 92"/>
              <p:cNvCxnSpPr>
                <a:stCxn id="89" idx="4"/>
                <a:endCxn id="83" idx="7"/>
              </p:cNvCxnSpPr>
              <p:nvPr/>
            </p:nvCxnSpPr>
            <p:spPr>
              <a:xfrm>
                <a:off x="4620318" y="3335620"/>
                <a:ext cx="66654" cy="1056572"/>
              </a:xfrm>
              <a:prstGeom prst="line">
                <a:avLst/>
              </a:prstGeom>
              <a:ln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CuadroTexto 93"/>
              <p:cNvSpPr txBox="1"/>
              <p:nvPr/>
            </p:nvSpPr>
            <p:spPr>
              <a:xfrm>
                <a:off x="5142093" y="2814733"/>
                <a:ext cx="405304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Leeds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5" name="CuadroTexto 94"/>
              <p:cNvSpPr txBox="1"/>
              <p:nvPr/>
            </p:nvSpPr>
            <p:spPr>
              <a:xfrm>
                <a:off x="4008614" y="3044440"/>
                <a:ext cx="647267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Manchester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6" name="CuadroTexto 95"/>
              <p:cNvSpPr txBox="1"/>
              <p:nvPr/>
            </p:nvSpPr>
            <p:spPr>
              <a:xfrm>
                <a:off x="5230339" y="3770708"/>
                <a:ext cx="636492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Nottingham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7" name="CuadroTexto 96"/>
              <p:cNvSpPr txBox="1"/>
              <p:nvPr/>
            </p:nvSpPr>
            <p:spPr>
              <a:xfrm>
                <a:off x="3867569" y="4261387"/>
                <a:ext cx="604050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Birmigham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8" name="CuadroTexto 97"/>
              <p:cNvSpPr txBox="1"/>
              <p:nvPr/>
            </p:nvSpPr>
            <p:spPr>
              <a:xfrm>
                <a:off x="5704034" y="4226323"/>
                <a:ext cx="728056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Peterborough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99" name="CuadroTexto 98"/>
              <p:cNvSpPr txBox="1"/>
              <p:nvPr/>
            </p:nvSpPr>
            <p:spPr>
              <a:xfrm>
                <a:off x="5923663" y="4886285"/>
                <a:ext cx="61488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Cambridge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0" name="CuadroTexto 99"/>
              <p:cNvSpPr txBox="1"/>
              <p:nvPr/>
            </p:nvSpPr>
            <p:spPr>
              <a:xfrm>
                <a:off x="6805387" y="4497898"/>
                <a:ext cx="491049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Norwich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1" name="CuadroTexto 100"/>
              <p:cNvSpPr txBox="1"/>
              <p:nvPr/>
            </p:nvSpPr>
            <p:spPr>
              <a:xfrm>
                <a:off x="2861238" y="6128918"/>
                <a:ext cx="27970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Exeter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2" name="CuadroTexto 101"/>
              <p:cNvSpPr txBox="1"/>
              <p:nvPr/>
            </p:nvSpPr>
            <p:spPr>
              <a:xfrm>
                <a:off x="3704160" y="5172920"/>
                <a:ext cx="268874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Bristol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3" name="CuadroTexto 102"/>
              <p:cNvSpPr txBox="1"/>
              <p:nvPr/>
            </p:nvSpPr>
            <p:spPr>
              <a:xfrm>
                <a:off x="4063585" y="5536158"/>
                <a:ext cx="19909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>
                    <a:latin typeface="Arial Narrow"/>
                    <a:cs typeface="Arial Narrow"/>
                  </a:rPr>
                  <a:t>Bath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  <p:sp>
            <p:nvSpPr>
              <p:cNvPr id="104" name="CuadroTexto 103"/>
              <p:cNvSpPr txBox="1"/>
              <p:nvPr/>
            </p:nvSpPr>
            <p:spPr>
              <a:xfrm>
                <a:off x="3975847" y="5980846"/>
                <a:ext cx="656568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Southampton</a:t>
                </a:r>
                <a:endParaRPr lang="es-ES" sz="1200" dirty="0"/>
              </a:p>
            </p:txBody>
          </p:sp>
          <p:sp>
            <p:nvSpPr>
              <p:cNvPr id="105" name="CuadroTexto 104"/>
              <p:cNvSpPr txBox="1"/>
              <p:nvPr/>
            </p:nvSpPr>
            <p:spPr>
              <a:xfrm>
                <a:off x="4584953" y="5088829"/>
                <a:ext cx="330647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smtClean="0"/>
                  <a:t>Oxford</a:t>
                </a:r>
                <a:endParaRPr lang="es-ES" sz="1200" dirty="0"/>
              </a:p>
            </p:txBody>
          </p:sp>
          <p:sp>
            <p:nvSpPr>
              <p:cNvPr id="106" name="CuadroTexto 105"/>
              <p:cNvSpPr txBox="1"/>
              <p:nvPr/>
            </p:nvSpPr>
            <p:spPr>
              <a:xfrm>
                <a:off x="5423810" y="5276664"/>
                <a:ext cx="399161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Watford</a:t>
                </a:r>
                <a:endParaRPr lang="es-ES" sz="1200" dirty="0"/>
              </a:p>
            </p:txBody>
          </p:sp>
          <p:sp>
            <p:nvSpPr>
              <p:cNvPr id="107" name="CuadroTexto 106"/>
              <p:cNvSpPr txBox="1"/>
              <p:nvPr/>
            </p:nvSpPr>
            <p:spPr>
              <a:xfrm>
                <a:off x="4471531" y="5675175"/>
                <a:ext cx="525646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Basingtoke</a:t>
                </a:r>
                <a:endParaRPr lang="es-ES" sz="1200" dirty="0"/>
              </a:p>
            </p:txBody>
          </p:sp>
          <p:sp>
            <p:nvSpPr>
              <p:cNvPr id="108" name="CuadroTexto 107"/>
              <p:cNvSpPr txBox="1"/>
              <p:nvPr/>
            </p:nvSpPr>
            <p:spPr>
              <a:xfrm>
                <a:off x="5098704" y="6049632"/>
                <a:ext cx="393380" cy="18631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r>
                  <a:rPr lang="es-ES" sz="1200" dirty="0" err="1" smtClean="0"/>
                  <a:t>Crawley</a:t>
                </a:r>
                <a:endParaRPr lang="es-ES" sz="1200" dirty="0"/>
              </a:p>
            </p:txBody>
          </p:sp>
          <p:sp>
            <p:nvSpPr>
              <p:cNvPr id="109" name="CuadroTexto 108"/>
              <p:cNvSpPr txBox="1"/>
              <p:nvPr/>
            </p:nvSpPr>
            <p:spPr>
              <a:xfrm>
                <a:off x="4890770" y="5576939"/>
                <a:ext cx="442933" cy="1863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200" dirty="0" err="1" smtClean="0">
                    <a:latin typeface="Arial Narrow"/>
                    <a:cs typeface="Arial Narrow"/>
                  </a:rPr>
                  <a:t>Slough</a:t>
                </a:r>
                <a:endParaRPr lang="es-ES" sz="1200" dirty="0">
                  <a:latin typeface="Arial Narrow"/>
                  <a:cs typeface="Arial Narrow"/>
                </a:endParaRPr>
              </a:p>
            </p:txBody>
          </p:sp>
        </p:grpSp>
        <p:sp>
          <p:nvSpPr>
            <p:cNvPr id="9" name="CuadroTexto 8"/>
            <p:cNvSpPr txBox="1"/>
            <p:nvPr/>
          </p:nvSpPr>
          <p:spPr>
            <a:xfrm>
              <a:off x="5503030" y="551409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CuadroTexto 9"/>
            <p:cNvSpPr txBox="1"/>
            <p:nvPr/>
          </p:nvSpPr>
          <p:spPr>
            <a:xfrm>
              <a:off x="5597041" y="614528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8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1" name="CuadroTexto 10"/>
            <p:cNvSpPr txBox="1"/>
            <p:nvPr/>
          </p:nvSpPr>
          <p:spPr>
            <a:xfrm>
              <a:off x="4292576" y="625586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2" name="CuadroTexto 11"/>
            <p:cNvSpPr txBox="1"/>
            <p:nvPr/>
          </p:nvSpPr>
          <p:spPr>
            <a:xfrm>
              <a:off x="3728957" y="6036218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3743898" y="559926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>
                  <a:solidFill>
                    <a:srgbClr val="FF0000"/>
                  </a:solidFill>
                </a:rPr>
                <a:t>3</a:t>
              </a:r>
              <a:r>
                <a:rPr lang="es-ES" sz="1000" b="1" dirty="0" smtClean="0">
                  <a:solidFill>
                    <a:srgbClr val="FF0000"/>
                  </a:solidFill>
                </a:rPr>
                <a:t>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4500832" y="555719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4566460" y="533818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CuadroTexto 15"/>
            <p:cNvSpPr txBox="1"/>
            <p:nvPr/>
          </p:nvSpPr>
          <p:spPr>
            <a:xfrm>
              <a:off x="5052169" y="5578834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4690404" y="514596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4947598" y="495780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19" name="CuadroTexto 18"/>
            <p:cNvSpPr txBox="1"/>
            <p:nvPr/>
          </p:nvSpPr>
          <p:spPr>
            <a:xfrm>
              <a:off x="4594080" y="490913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4354358" y="471780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21" name="Conector recto 20"/>
            <p:cNvCxnSpPr/>
            <p:nvPr/>
          </p:nvCxnSpPr>
          <p:spPr>
            <a:xfrm flipH="1">
              <a:off x="3044420" y="4716272"/>
              <a:ext cx="1112732" cy="73323"/>
            </a:xfrm>
            <a:prstGeom prst="line">
              <a:avLst/>
            </a:prstGeom>
            <a:ln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/>
            <p:cNvSpPr txBox="1"/>
            <p:nvPr/>
          </p:nvSpPr>
          <p:spPr>
            <a:xfrm>
              <a:off x="3573674" y="493085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97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3407415" y="450556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2832947" y="484817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2187132" y="518834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4932149" y="6009111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5754370" y="462867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6511331" y="394270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6698543" y="3208830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23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902184" y="361259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64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5360022" y="3655659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41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4826676" y="2830727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58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4533074" y="1682452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72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3901227" y="1233235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45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3496932" y="2254436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86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204642" y="3825716"/>
              <a:ext cx="37965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120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5398421" y="4375933"/>
              <a:ext cx="31465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b="1" dirty="0" smtClean="0">
                  <a:solidFill>
                    <a:srgbClr val="FF0000"/>
                  </a:solidFill>
                </a:rPr>
                <a:t>55</a:t>
              </a:r>
              <a:endParaRPr lang="es-ES" sz="10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10" name="CuadroTexto 109"/>
          <p:cNvSpPr txBox="1"/>
          <p:nvPr/>
        </p:nvSpPr>
        <p:spPr>
          <a:xfrm>
            <a:off x="3811881" y="2094381"/>
            <a:ext cx="5336129" cy="923330"/>
          </a:xfrm>
          <a:prstGeom prst="rect">
            <a:avLst/>
          </a:prstGeom>
          <a:solidFill>
            <a:srgbClr val="EEECE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Result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b="1" dirty="0" err="1" smtClean="0">
                <a:latin typeface="Arial Narrow"/>
                <a:cs typeface="Arial Narrow"/>
              </a:rPr>
              <a:t>Path</a:t>
            </a:r>
            <a:r>
              <a:rPr lang="es-ES" b="1" dirty="0" smtClean="0">
                <a:latin typeface="Arial Narrow"/>
                <a:cs typeface="Arial Narrow"/>
              </a:rPr>
              <a:t>: </a:t>
            </a:r>
            <a:r>
              <a:rPr lang="es-ES" dirty="0" smtClean="0">
                <a:latin typeface="Arial Narrow"/>
                <a:cs typeface="Arial Narrow"/>
              </a:rPr>
              <a:t>London –&gt; </a:t>
            </a:r>
            <a:r>
              <a:rPr lang="es-ES" dirty="0" err="1" smtClean="0">
                <a:latin typeface="Arial Narrow"/>
                <a:cs typeface="Arial Narrow"/>
              </a:rPr>
              <a:t>Basigntoke</a:t>
            </a:r>
            <a:r>
              <a:rPr lang="es-ES" dirty="0" smtClean="0">
                <a:latin typeface="Arial Narrow"/>
                <a:cs typeface="Arial Narrow"/>
              </a:rPr>
              <a:t> –&gt; Southampton –&gt; Portsmouth</a:t>
            </a:r>
          </a:p>
          <a:p>
            <a:r>
              <a:rPr lang="es-ES" b="1" dirty="0" err="1" smtClean="0">
                <a:latin typeface="Arial Narrow"/>
                <a:cs typeface="Arial Narrow"/>
              </a:rPr>
              <a:t>Distance</a:t>
            </a:r>
            <a:r>
              <a:rPr lang="es-ES" b="1" dirty="0" smtClean="0">
                <a:latin typeface="Arial Narrow"/>
                <a:cs typeface="Arial Narrow"/>
              </a:rPr>
              <a:t>: </a:t>
            </a:r>
            <a:r>
              <a:rPr lang="es-ES" dirty="0" smtClean="0">
                <a:latin typeface="Arial Narrow"/>
                <a:cs typeface="Arial Narrow"/>
              </a:rPr>
              <a:t>51+33+23=107 mi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257922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419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latin typeface="Arial Narrow"/>
                <a:cs typeface="Arial Narrow"/>
              </a:rPr>
              <a:t>last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week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Graphs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trees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Path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finding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1019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6646735" y="1635080"/>
            <a:ext cx="2497265" cy="181365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51793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7517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44599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ipse 7"/>
          <p:cNvSpPr/>
          <p:nvPr/>
        </p:nvSpPr>
        <p:spPr>
          <a:xfrm>
            <a:off x="244599" y="2033001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/>
          <p:cNvCxnSpPr>
            <a:stCxn id="8" idx="6"/>
            <a:endCxn id="6" idx="2"/>
          </p:cNvCxnSpPr>
          <p:nvPr/>
        </p:nvCxnSpPr>
        <p:spPr>
          <a:xfrm>
            <a:off x="7372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9981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2"/>
            <a:endCxn id="7" idx="6"/>
          </p:cNvCxnSpPr>
          <p:nvPr/>
        </p:nvCxnSpPr>
        <p:spPr>
          <a:xfrm flipH="1">
            <a:off x="7372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0"/>
            <a:endCxn id="8" idx="4"/>
          </p:cNvCxnSpPr>
          <p:nvPr/>
        </p:nvCxnSpPr>
        <p:spPr>
          <a:xfrm flipV="1">
            <a:off x="490921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45757" y="1939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9301" y="26638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203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51793" y="27265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42259" y="25419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8" idx="5"/>
            <a:endCxn id="5" idx="1"/>
          </p:cNvCxnSpPr>
          <p:nvPr/>
        </p:nvCxnSpPr>
        <p:spPr>
          <a:xfrm>
            <a:off x="6650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273493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734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endCxn id="20" idx="2"/>
          </p:cNvCxnSpPr>
          <p:nvPr/>
        </p:nvCxnSpPr>
        <p:spPr>
          <a:xfrm>
            <a:off x="22589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4"/>
            <a:endCxn id="19" idx="0"/>
          </p:cNvCxnSpPr>
          <p:nvPr/>
        </p:nvCxnSpPr>
        <p:spPr>
          <a:xfrm>
            <a:off x="35198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2"/>
          </p:cNvCxnSpPr>
          <p:nvPr/>
        </p:nvCxnSpPr>
        <p:spPr>
          <a:xfrm flipH="1">
            <a:off x="22589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589067" y="19570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420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461629" y="27265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27" name="Conector recto de flecha 26"/>
          <p:cNvCxnSpPr>
            <a:endCxn id="19" idx="1"/>
          </p:cNvCxnSpPr>
          <p:nvPr/>
        </p:nvCxnSpPr>
        <p:spPr>
          <a:xfrm>
            <a:off x="21867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1713499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06305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19598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8" idx="2"/>
            <a:endCxn id="29" idx="6"/>
          </p:cNvCxnSpPr>
          <p:nvPr/>
        </p:nvCxnSpPr>
        <p:spPr>
          <a:xfrm flipH="1">
            <a:off x="6989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9" idx="0"/>
          </p:cNvCxnSpPr>
          <p:nvPr/>
        </p:nvCxnSpPr>
        <p:spPr>
          <a:xfrm flipV="1">
            <a:off x="452627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175075" y="38796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820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713499" y="39423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003965" y="37576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37" name="Conector recto de flecha 36"/>
          <p:cNvCxnSpPr>
            <a:endCxn id="28" idx="1"/>
          </p:cNvCxnSpPr>
          <p:nvPr/>
        </p:nvCxnSpPr>
        <p:spPr>
          <a:xfrm>
            <a:off x="6268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3235199" y="4443063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endCxn id="38" idx="0"/>
          </p:cNvCxnSpPr>
          <p:nvPr/>
        </p:nvCxnSpPr>
        <p:spPr>
          <a:xfrm>
            <a:off x="34815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8" idx="2"/>
          </p:cNvCxnSpPr>
          <p:nvPr/>
        </p:nvCxnSpPr>
        <p:spPr>
          <a:xfrm flipH="1">
            <a:off x="22206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037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23335" y="394234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43" name="Conector recto de flecha 42"/>
          <p:cNvCxnSpPr>
            <a:endCxn id="38" idx="1"/>
          </p:cNvCxnSpPr>
          <p:nvPr/>
        </p:nvCxnSpPr>
        <p:spPr>
          <a:xfrm>
            <a:off x="21485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2603757" y="379375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739897" y="257327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558963"/>
              </p:ext>
            </p:extLst>
          </p:nvPr>
        </p:nvGraphicFramePr>
        <p:xfrm>
          <a:off x="4691529" y="2482879"/>
          <a:ext cx="258482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353"/>
                <a:gridCol w="1658471"/>
              </a:tblGrid>
              <a:tr h="207221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Closeness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to</a:t>
                      </a:r>
                      <a:r>
                        <a:rPr lang="es-ES" b="1" dirty="0" smtClean="0"/>
                        <a:t> I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F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I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3583511" y="432728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0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651687" y="3095908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2042465" y="427683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76317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1.5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3651687" y="186372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490921" y="425729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2057118" y="1770620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55853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13513" y="1785559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3</a:t>
            </a:r>
            <a:endParaRPr lang="es-ES" sz="16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65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6646735" y="1635080"/>
            <a:ext cx="2497265" cy="181365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51793" y="3227292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751793" y="203300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44599" y="3227292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ipse 7"/>
          <p:cNvSpPr/>
          <p:nvPr/>
        </p:nvSpPr>
        <p:spPr>
          <a:xfrm>
            <a:off x="244599" y="2033001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/>
          <p:cNvCxnSpPr>
            <a:stCxn id="8" idx="6"/>
            <a:endCxn id="6" idx="2"/>
          </p:cNvCxnSpPr>
          <p:nvPr/>
        </p:nvCxnSpPr>
        <p:spPr>
          <a:xfrm>
            <a:off x="7372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9981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2"/>
            <a:endCxn id="7" idx="6"/>
          </p:cNvCxnSpPr>
          <p:nvPr/>
        </p:nvCxnSpPr>
        <p:spPr>
          <a:xfrm flipH="1">
            <a:off x="7372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0"/>
            <a:endCxn id="8" idx="4"/>
          </p:cNvCxnSpPr>
          <p:nvPr/>
        </p:nvCxnSpPr>
        <p:spPr>
          <a:xfrm flipV="1">
            <a:off x="490921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45757" y="1939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9301" y="26638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203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51793" y="27265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42259" y="25419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8" idx="5"/>
            <a:endCxn id="5" idx="1"/>
          </p:cNvCxnSpPr>
          <p:nvPr/>
        </p:nvCxnSpPr>
        <p:spPr>
          <a:xfrm>
            <a:off x="6650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273493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734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endCxn id="20" idx="2"/>
          </p:cNvCxnSpPr>
          <p:nvPr/>
        </p:nvCxnSpPr>
        <p:spPr>
          <a:xfrm>
            <a:off x="22589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4"/>
            <a:endCxn id="19" idx="0"/>
          </p:cNvCxnSpPr>
          <p:nvPr/>
        </p:nvCxnSpPr>
        <p:spPr>
          <a:xfrm>
            <a:off x="35198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2"/>
          </p:cNvCxnSpPr>
          <p:nvPr/>
        </p:nvCxnSpPr>
        <p:spPr>
          <a:xfrm flipH="1">
            <a:off x="22589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589067" y="19570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420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461629" y="27265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27" name="Conector recto de flecha 26"/>
          <p:cNvCxnSpPr>
            <a:endCxn id="19" idx="1"/>
          </p:cNvCxnSpPr>
          <p:nvPr/>
        </p:nvCxnSpPr>
        <p:spPr>
          <a:xfrm>
            <a:off x="21867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1713499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06305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19598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8" idx="2"/>
            <a:endCxn id="29" idx="6"/>
          </p:cNvCxnSpPr>
          <p:nvPr/>
        </p:nvCxnSpPr>
        <p:spPr>
          <a:xfrm flipH="1">
            <a:off x="6989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9" idx="0"/>
          </p:cNvCxnSpPr>
          <p:nvPr/>
        </p:nvCxnSpPr>
        <p:spPr>
          <a:xfrm flipV="1">
            <a:off x="452627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175075" y="38796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820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713499" y="39423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003965" y="37576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37" name="Conector recto de flecha 36"/>
          <p:cNvCxnSpPr>
            <a:endCxn id="28" idx="1"/>
          </p:cNvCxnSpPr>
          <p:nvPr/>
        </p:nvCxnSpPr>
        <p:spPr>
          <a:xfrm>
            <a:off x="6268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3235199" y="4443063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endCxn id="38" idx="0"/>
          </p:cNvCxnSpPr>
          <p:nvPr/>
        </p:nvCxnSpPr>
        <p:spPr>
          <a:xfrm>
            <a:off x="34815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8" idx="2"/>
          </p:cNvCxnSpPr>
          <p:nvPr/>
        </p:nvCxnSpPr>
        <p:spPr>
          <a:xfrm flipH="1">
            <a:off x="22206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037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23335" y="394234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43" name="Conector recto de flecha 42"/>
          <p:cNvCxnSpPr>
            <a:endCxn id="38" idx="1"/>
          </p:cNvCxnSpPr>
          <p:nvPr/>
        </p:nvCxnSpPr>
        <p:spPr>
          <a:xfrm>
            <a:off x="21485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2603757" y="379375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739897" y="257327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678189"/>
              </p:ext>
            </p:extLst>
          </p:nvPr>
        </p:nvGraphicFramePr>
        <p:xfrm>
          <a:off x="4691529" y="2482879"/>
          <a:ext cx="258482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353"/>
                <a:gridCol w="1658471"/>
              </a:tblGrid>
              <a:tr h="207221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Closeness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to</a:t>
                      </a:r>
                      <a:r>
                        <a:rPr lang="es-ES" b="1" dirty="0" smtClean="0"/>
                        <a:t> I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F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I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CuadroTexto 50"/>
          <p:cNvSpPr txBox="1"/>
          <p:nvPr/>
        </p:nvSpPr>
        <p:spPr>
          <a:xfrm>
            <a:off x="3583511" y="432728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0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651687" y="3095908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42465" y="427683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076317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1.5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651687" y="186372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90921" y="425729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2057118" y="1770620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55853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13513" y="1785559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3</a:t>
            </a:r>
            <a:endParaRPr lang="es-ES" sz="16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3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6646735" y="1635080"/>
            <a:ext cx="2497265" cy="181365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51793" y="3227292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7517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44599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ipse 7"/>
          <p:cNvSpPr/>
          <p:nvPr/>
        </p:nvSpPr>
        <p:spPr>
          <a:xfrm>
            <a:off x="244599" y="2033001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/>
          <p:cNvCxnSpPr>
            <a:stCxn id="8" idx="6"/>
            <a:endCxn id="6" idx="2"/>
          </p:cNvCxnSpPr>
          <p:nvPr/>
        </p:nvCxnSpPr>
        <p:spPr>
          <a:xfrm>
            <a:off x="7372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9981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2"/>
            <a:endCxn id="7" idx="6"/>
          </p:cNvCxnSpPr>
          <p:nvPr/>
        </p:nvCxnSpPr>
        <p:spPr>
          <a:xfrm flipH="1">
            <a:off x="7372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0"/>
            <a:endCxn id="8" idx="4"/>
          </p:cNvCxnSpPr>
          <p:nvPr/>
        </p:nvCxnSpPr>
        <p:spPr>
          <a:xfrm flipV="1">
            <a:off x="490921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45757" y="1939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9301" y="26638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203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51793" y="27265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42259" y="25419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8" idx="5"/>
            <a:endCxn id="5" idx="1"/>
          </p:cNvCxnSpPr>
          <p:nvPr/>
        </p:nvCxnSpPr>
        <p:spPr>
          <a:xfrm>
            <a:off x="665096" y="2453540"/>
            <a:ext cx="1158843" cy="845905"/>
          </a:xfrm>
          <a:prstGeom prst="straightConnector1">
            <a:avLst/>
          </a:prstGeom>
          <a:ln w="57150" cmpd="sng">
            <a:solidFill>
              <a:srgbClr val="FF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273493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734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endCxn id="20" idx="2"/>
          </p:cNvCxnSpPr>
          <p:nvPr/>
        </p:nvCxnSpPr>
        <p:spPr>
          <a:xfrm>
            <a:off x="22589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4"/>
            <a:endCxn id="19" idx="0"/>
          </p:cNvCxnSpPr>
          <p:nvPr/>
        </p:nvCxnSpPr>
        <p:spPr>
          <a:xfrm>
            <a:off x="35198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2"/>
          </p:cNvCxnSpPr>
          <p:nvPr/>
        </p:nvCxnSpPr>
        <p:spPr>
          <a:xfrm flipH="1">
            <a:off x="22589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589067" y="19570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420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461629" y="27265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27" name="Conector recto de flecha 26"/>
          <p:cNvCxnSpPr>
            <a:endCxn id="19" idx="1"/>
          </p:cNvCxnSpPr>
          <p:nvPr/>
        </p:nvCxnSpPr>
        <p:spPr>
          <a:xfrm>
            <a:off x="21867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1713499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06305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19598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8" idx="2"/>
            <a:endCxn id="29" idx="6"/>
          </p:cNvCxnSpPr>
          <p:nvPr/>
        </p:nvCxnSpPr>
        <p:spPr>
          <a:xfrm flipH="1">
            <a:off x="6989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9" idx="0"/>
          </p:cNvCxnSpPr>
          <p:nvPr/>
        </p:nvCxnSpPr>
        <p:spPr>
          <a:xfrm flipV="1">
            <a:off x="452627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175075" y="38796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820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713499" y="39423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003965" y="37576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37" name="Conector recto de flecha 36"/>
          <p:cNvCxnSpPr>
            <a:endCxn id="28" idx="1"/>
          </p:cNvCxnSpPr>
          <p:nvPr/>
        </p:nvCxnSpPr>
        <p:spPr>
          <a:xfrm>
            <a:off x="6268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3235199" y="4443063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endCxn id="38" idx="0"/>
          </p:cNvCxnSpPr>
          <p:nvPr/>
        </p:nvCxnSpPr>
        <p:spPr>
          <a:xfrm>
            <a:off x="34815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8" idx="2"/>
          </p:cNvCxnSpPr>
          <p:nvPr/>
        </p:nvCxnSpPr>
        <p:spPr>
          <a:xfrm flipH="1">
            <a:off x="22206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037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23335" y="394234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43" name="Conector recto de flecha 42"/>
          <p:cNvCxnSpPr>
            <a:endCxn id="38" idx="1"/>
          </p:cNvCxnSpPr>
          <p:nvPr/>
        </p:nvCxnSpPr>
        <p:spPr>
          <a:xfrm>
            <a:off x="21485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2603757" y="379375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739897" y="257327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9545178"/>
              </p:ext>
            </p:extLst>
          </p:nvPr>
        </p:nvGraphicFramePr>
        <p:xfrm>
          <a:off x="4691529" y="2482879"/>
          <a:ext cx="258482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353"/>
                <a:gridCol w="1658471"/>
              </a:tblGrid>
              <a:tr h="207221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Closeness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to</a:t>
                      </a:r>
                      <a:r>
                        <a:rPr lang="es-ES" b="1" dirty="0" smtClean="0"/>
                        <a:t> I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F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I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1" name="CuadroTexto 50"/>
          <p:cNvSpPr txBox="1"/>
          <p:nvPr/>
        </p:nvSpPr>
        <p:spPr>
          <a:xfrm>
            <a:off x="3583511" y="432728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0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651687" y="3095908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42465" y="427683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076317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1.5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651687" y="186372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90921" y="425729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2057118" y="1770620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55853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13513" y="1785559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3</a:t>
            </a:r>
            <a:endParaRPr lang="es-ES" sz="16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9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6646735" y="1635080"/>
            <a:ext cx="2497265" cy="181365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51793" y="3227292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751793" y="2033001"/>
            <a:ext cx="492643" cy="492692"/>
          </a:xfrm>
          <a:prstGeom prst="ellipse">
            <a:avLst/>
          </a:prstGeom>
          <a:solidFill>
            <a:srgbClr val="DDD9C3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44599" y="3227292"/>
            <a:ext cx="492643" cy="492692"/>
          </a:xfrm>
          <a:prstGeom prst="ellipse">
            <a:avLst/>
          </a:prstGeom>
          <a:solidFill>
            <a:srgbClr val="DDD9C3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ipse 7"/>
          <p:cNvSpPr/>
          <p:nvPr/>
        </p:nvSpPr>
        <p:spPr>
          <a:xfrm>
            <a:off x="244599" y="2033001"/>
            <a:ext cx="492643" cy="492692"/>
          </a:xfrm>
          <a:prstGeom prst="ellipse">
            <a:avLst/>
          </a:prstGeom>
          <a:solidFill>
            <a:srgbClr val="DDD9C3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/>
          <p:cNvCxnSpPr>
            <a:stCxn id="8" idx="6"/>
            <a:endCxn id="6" idx="2"/>
          </p:cNvCxnSpPr>
          <p:nvPr/>
        </p:nvCxnSpPr>
        <p:spPr>
          <a:xfrm>
            <a:off x="7372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9981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2"/>
            <a:endCxn id="7" idx="6"/>
          </p:cNvCxnSpPr>
          <p:nvPr/>
        </p:nvCxnSpPr>
        <p:spPr>
          <a:xfrm flipH="1">
            <a:off x="7372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0"/>
            <a:endCxn id="8" idx="4"/>
          </p:cNvCxnSpPr>
          <p:nvPr/>
        </p:nvCxnSpPr>
        <p:spPr>
          <a:xfrm flipV="1">
            <a:off x="490921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45757" y="1939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9301" y="26638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203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51793" y="27265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42259" y="25419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8" idx="5"/>
            <a:endCxn id="5" idx="1"/>
          </p:cNvCxnSpPr>
          <p:nvPr/>
        </p:nvCxnSpPr>
        <p:spPr>
          <a:xfrm>
            <a:off x="665096" y="2453540"/>
            <a:ext cx="1158843" cy="845905"/>
          </a:xfrm>
          <a:prstGeom prst="straightConnector1">
            <a:avLst/>
          </a:prstGeom>
          <a:ln w="57150" cmpd="sng">
            <a:solidFill>
              <a:srgbClr val="FF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273493" y="3227292"/>
            <a:ext cx="492643" cy="492692"/>
          </a:xfrm>
          <a:prstGeom prst="ellipse">
            <a:avLst/>
          </a:prstGeom>
          <a:solidFill>
            <a:srgbClr val="DDD9C3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734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endCxn id="20" idx="2"/>
          </p:cNvCxnSpPr>
          <p:nvPr/>
        </p:nvCxnSpPr>
        <p:spPr>
          <a:xfrm>
            <a:off x="22589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4"/>
            <a:endCxn id="19" idx="0"/>
          </p:cNvCxnSpPr>
          <p:nvPr/>
        </p:nvCxnSpPr>
        <p:spPr>
          <a:xfrm>
            <a:off x="35198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2"/>
          </p:cNvCxnSpPr>
          <p:nvPr/>
        </p:nvCxnSpPr>
        <p:spPr>
          <a:xfrm flipH="1">
            <a:off x="22589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589067" y="19570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420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461629" y="27265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27" name="Conector recto de flecha 26"/>
          <p:cNvCxnSpPr>
            <a:endCxn id="19" idx="1"/>
          </p:cNvCxnSpPr>
          <p:nvPr/>
        </p:nvCxnSpPr>
        <p:spPr>
          <a:xfrm>
            <a:off x="21867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1713499" y="4443063"/>
            <a:ext cx="492643" cy="492692"/>
          </a:xfrm>
          <a:prstGeom prst="ellipse">
            <a:avLst/>
          </a:prstGeom>
          <a:solidFill>
            <a:srgbClr val="DDD9C3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06305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19598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8" idx="2"/>
            <a:endCxn id="29" idx="6"/>
          </p:cNvCxnSpPr>
          <p:nvPr/>
        </p:nvCxnSpPr>
        <p:spPr>
          <a:xfrm flipH="1">
            <a:off x="6989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9" idx="0"/>
          </p:cNvCxnSpPr>
          <p:nvPr/>
        </p:nvCxnSpPr>
        <p:spPr>
          <a:xfrm flipV="1">
            <a:off x="452627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175075" y="38796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820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713499" y="39423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003965" y="37576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37" name="Conector recto de flecha 36"/>
          <p:cNvCxnSpPr>
            <a:endCxn id="28" idx="1"/>
          </p:cNvCxnSpPr>
          <p:nvPr/>
        </p:nvCxnSpPr>
        <p:spPr>
          <a:xfrm>
            <a:off x="6268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3235199" y="4443063"/>
            <a:ext cx="492643" cy="492692"/>
          </a:xfrm>
          <a:prstGeom prst="ellipse">
            <a:avLst/>
          </a:prstGeom>
          <a:solidFill>
            <a:srgbClr val="DDD9C3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endCxn id="38" idx="0"/>
          </p:cNvCxnSpPr>
          <p:nvPr/>
        </p:nvCxnSpPr>
        <p:spPr>
          <a:xfrm>
            <a:off x="34815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8" idx="2"/>
          </p:cNvCxnSpPr>
          <p:nvPr/>
        </p:nvCxnSpPr>
        <p:spPr>
          <a:xfrm flipH="1">
            <a:off x="22206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037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23335" y="394234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43" name="Conector recto de flecha 42"/>
          <p:cNvCxnSpPr>
            <a:endCxn id="38" idx="1"/>
          </p:cNvCxnSpPr>
          <p:nvPr/>
        </p:nvCxnSpPr>
        <p:spPr>
          <a:xfrm>
            <a:off x="21485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2603757" y="379375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739897" y="257327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734014"/>
              </p:ext>
            </p:extLst>
          </p:nvPr>
        </p:nvGraphicFramePr>
        <p:xfrm>
          <a:off x="4691529" y="2482879"/>
          <a:ext cx="258482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353"/>
                <a:gridCol w="1658471"/>
              </a:tblGrid>
              <a:tr h="207221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Closeness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to</a:t>
                      </a:r>
                      <a:r>
                        <a:rPr lang="es-ES" b="1" dirty="0" smtClean="0"/>
                        <a:t> I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F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I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</a:tbl>
          </a:graphicData>
        </a:graphic>
      </p:graphicFrame>
      <p:sp>
        <p:nvSpPr>
          <p:cNvPr id="51" name="CuadroTexto 50"/>
          <p:cNvSpPr txBox="1"/>
          <p:nvPr/>
        </p:nvSpPr>
        <p:spPr>
          <a:xfrm>
            <a:off x="3583511" y="432728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0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651687" y="3095908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42465" y="427683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076317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1.5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651687" y="186372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90921" y="425729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2057118" y="1770620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55853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13513" y="1785559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3</a:t>
            </a:r>
            <a:endParaRPr lang="es-ES" sz="16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12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6646735" y="1635080"/>
            <a:ext cx="2497265" cy="181365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51793" y="3227292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7517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44599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ipse 7"/>
          <p:cNvSpPr/>
          <p:nvPr/>
        </p:nvSpPr>
        <p:spPr>
          <a:xfrm>
            <a:off x="244599" y="2033001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/>
          <p:cNvCxnSpPr>
            <a:stCxn id="8" idx="6"/>
            <a:endCxn id="6" idx="2"/>
          </p:cNvCxnSpPr>
          <p:nvPr/>
        </p:nvCxnSpPr>
        <p:spPr>
          <a:xfrm>
            <a:off x="7372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9981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2"/>
            <a:endCxn id="7" idx="6"/>
          </p:cNvCxnSpPr>
          <p:nvPr/>
        </p:nvCxnSpPr>
        <p:spPr>
          <a:xfrm flipH="1">
            <a:off x="7372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0"/>
            <a:endCxn id="8" idx="4"/>
          </p:cNvCxnSpPr>
          <p:nvPr/>
        </p:nvCxnSpPr>
        <p:spPr>
          <a:xfrm flipV="1">
            <a:off x="490921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45757" y="1939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9301" y="26638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203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51793" y="27265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42259" y="25419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8" idx="5"/>
            <a:endCxn id="5" idx="1"/>
          </p:cNvCxnSpPr>
          <p:nvPr/>
        </p:nvCxnSpPr>
        <p:spPr>
          <a:xfrm>
            <a:off x="665096" y="2453540"/>
            <a:ext cx="1158843" cy="845905"/>
          </a:xfrm>
          <a:prstGeom prst="straightConnector1">
            <a:avLst/>
          </a:prstGeom>
          <a:ln w="57150" cmpd="sng">
            <a:solidFill>
              <a:srgbClr val="FF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273493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734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endCxn id="20" idx="2"/>
          </p:cNvCxnSpPr>
          <p:nvPr/>
        </p:nvCxnSpPr>
        <p:spPr>
          <a:xfrm>
            <a:off x="22589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4"/>
            <a:endCxn id="19" idx="0"/>
          </p:cNvCxnSpPr>
          <p:nvPr/>
        </p:nvCxnSpPr>
        <p:spPr>
          <a:xfrm>
            <a:off x="35198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2"/>
          </p:cNvCxnSpPr>
          <p:nvPr/>
        </p:nvCxnSpPr>
        <p:spPr>
          <a:xfrm flipH="1">
            <a:off x="22589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589067" y="19570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420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461629" y="27265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27" name="Conector recto de flecha 26"/>
          <p:cNvCxnSpPr>
            <a:endCxn id="19" idx="1"/>
          </p:cNvCxnSpPr>
          <p:nvPr/>
        </p:nvCxnSpPr>
        <p:spPr>
          <a:xfrm>
            <a:off x="21867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1713499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06305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19598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8" idx="2"/>
            <a:endCxn id="29" idx="6"/>
          </p:cNvCxnSpPr>
          <p:nvPr/>
        </p:nvCxnSpPr>
        <p:spPr>
          <a:xfrm flipH="1">
            <a:off x="6989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9" idx="0"/>
          </p:cNvCxnSpPr>
          <p:nvPr/>
        </p:nvCxnSpPr>
        <p:spPr>
          <a:xfrm flipV="1">
            <a:off x="452627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175075" y="38796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820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713499" y="39423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003965" y="37576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37" name="Conector recto de flecha 36"/>
          <p:cNvCxnSpPr>
            <a:endCxn id="28" idx="1"/>
          </p:cNvCxnSpPr>
          <p:nvPr/>
        </p:nvCxnSpPr>
        <p:spPr>
          <a:xfrm>
            <a:off x="6268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3235199" y="4443063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endCxn id="38" idx="0"/>
          </p:cNvCxnSpPr>
          <p:nvPr/>
        </p:nvCxnSpPr>
        <p:spPr>
          <a:xfrm>
            <a:off x="34815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8" idx="2"/>
          </p:cNvCxnSpPr>
          <p:nvPr/>
        </p:nvCxnSpPr>
        <p:spPr>
          <a:xfrm flipH="1">
            <a:off x="22206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037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23335" y="394234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43" name="Conector recto de flecha 42"/>
          <p:cNvCxnSpPr>
            <a:endCxn id="38" idx="1"/>
          </p:cNvCxnSpPr>
          <p:nvPr/>
        </p:nvCxnSpPr>
        <p:spPr>
          <a:xfrm>
            <a:off x="2148502" y="3669311"/>
            <a:ext cx="1158843" cy="84590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2603757" y="379375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739897" y="257327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1" name="Tabla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095447"/>
              </p:ext>
            </p:extLst>
          </p:nvPr>
        </p:nvGraphicFramePr>
        <p:xfrm>
          <a:off x="4691529" y="2482879"/>
          <a:ext cx="258482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353"/>
                <a:gridCol w="1658471"/>
              </a:tblGrid>
              <a:tr h="207221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Closeness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to</a:t>
                      </a:r>
                      <a:r>
                        <a:rPr lang="es-ES" b="1" dirty="0" smtClean="0"/>
                        <a:t> I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F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CE1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I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50" name="CuadroTexto 49"/>
          <p:cNvSpPr txBox="1"/>
          <p:nvPr/>
        </p:nvSpPr>
        <p:spPr>
          <a:xfrm>
            <a:off x="3583511" y="432728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0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651687" y="3095908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42465" y="427683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076317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1.5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651687" y="186372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90921" y="425729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2057118" y="1770620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55853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13513" y="1785559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3</a:t>
            </a:r>
            <a:endParaRPr lang="es-ES" sz="16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83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6646735" y="1635080"/>
            <a:ext cx="2497265" cy="1813659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751793" y="3227292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" name="Elipse 5"/>
          <p:cNvSpPr/>
          <p:nvPr/>
        </p:nvSpPr>
        <p:spPr>
          <a:xfrm>
            <a:off x="17517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" name="Elipse 6"/>
          <p:cNvSpPr/>
          <p:nvPr/>
        </p:nvSpPr>
        <p:spPr>
          <a:xfrm>
            <a:off x="244599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8" name="Elipse 7"/>
          <p:cNvSpPr/>
          <p:nvPr/>
        </p:nvSpPr>
        <p:spPr>
          <a:xfrm>
            <a:off x="244599" y="2033001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9" name="Conector recto de flecha 8"/>
          <p:cNvCxnSpPr>
            <a:stCxn id="8" idx="6"/>
            <a:endCxn id="6" idx="2"/>
          </p:cNvCxnSpPr>
          <p:nvPr/>
        </p:nvCxnSpPr>
        <p:spPr>
          <a:xfrm>
            <a:off x="7372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de flecha 9"/>
          <p:cNvCxnSpPr/>
          <p:nvPr/>
        </p:nvCxnSpPr>
        <p:spPr>
          <a:xfrm>
            <a:off x="19981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>
            <a:stCxn id="5" idx="2"/>
            <a:endCxn id="7" idx="6"/>
          </p:cNvCxnSpPr>
          <p:nvPr/>
        </p:nvCxnSpPr>
        <p:spPr>
          <a:xfrm flipH="1">
            <a:off x="7372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>
            <a:stCxn id="7" idx="0"/>
            <a:endCxn id="8" idx="4"/>
          </p:cNvCxnSpPr>
          <p:nvPr/>
        </p:nvCxnSpPr>
        <p:spPr>
          <a:xfrm flipV="1">
            <a:off x="490921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145757" y="19398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19301" y="266385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1203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16" name="CuadroTexto 15"/>
          <p:cNvSpPr txBox="1"/>
          <p:nvPr/>
        </p:nvSpPr>
        <p:spPr>
          <a:xfrm>
            <a:off x="1751793" y="27265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1042259" y="254191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18" name="Conector recto de flecha 17"/>
          <p:cNvCxnSpPr>
            <a:stCxn id="8" idx="5"/>
            <a:endCxn id="5" idx="1"/>
          </p:cNvCxnSpPr>
          <p:nvPr/>
        </p:nvCxnSpPr>
        <p:spPr>
          <a:xfrm>
            <a:off x="665096" y="2453540"/>
            <a:ext cx="1158843" cy="845905"/>
          </a:xfrm>
          <a:prstGeom prst="straightConnector1">
            <a:avLst/>
          </a:prstGeom>
          <a:ln w="57150" cmpd="sng">
            <a:solidFill>
              <a:srgbClr val="FF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273493" y="322729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3273493" y="203300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1" name="Conector recto de flecha 20"/>
          <p:cNvCxnSpPr>
            <a:endCxn id="20" idx="2"/>
          </p:cNvCxnSpPr>
          <p:nvPr/>
        </p:nvCxnSpPr>
        <p:spPr>
          <a:xfrm>
            <a:off x="2258942" y="227934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>
            <a:stCxn id="20" idx="4"/>
            <a:endCxn id="19" idx="0"/>
          </p:cNvCxnSpPr>
          <p:nvPr/>
        </p:nvCxnSpPr>
        <p:spPr>
          <a:xfrm>
            <a:off x="3519815" y="252569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9" idx="2"/>
          </p:cNvCxnSpPr>
          <p:nvPr/>
        </p:nvCxnSpPr>
        <p:spPr>
          <a:xfrm flipH="1">
            <a:off x="2258942" y="347363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589067" y="195705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2642051" y="31404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26" name="CuadroTexto 25"/>
          <p:cNvSpPr txBox="1"/>
          <p:nvPr/>
        </p:nvSpPr>
        <p:spPr>
          <a:xfrm>
            <a:off x="3461629" y="272657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27" name="Conector recto de flecha 26"/>
          <p:cNvCxnSpPr>
            <a:endCxn id="19" idx="1"/>
          </p:cNvCxnSpPr>
          <p:nvPr/>
        </p:nvCxnSpPr>
        <p:spPr>
          <a:xfrm>
            <a:off x="2186796" y="245354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Elipse 27"/>
          <p:cNvSpPr/>
          <p:nvPr/>
        </p:nvSpPr>
        <p:spPr>
          <a:xfrm>
            <a:off x="1713499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206305" y="44430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0" name="Conector recto de flecha 29"/>
          <p:cNvCxnSpPr/>
          <p:nvPr/>
        </p:nvCxnSpPr>
        <p:spPr>
          <a:xfrm>
            <a:off x="19598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8" idx="2"/>
            <a:endCxn id="29" idx="6"/>
          </p:cNvCxnSpPr>
          <p:nvPr/>
        </p:nvCxnSpPr>
        <p:spPr>
          <a:xfrm flipH="1">
            <a:off x="6989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9" idx="0"/>
          </p:cNvCxnSpPr>
          <p:nvPr/>
        </p:nvCxnSpPr>
        <p:spPr>
          <a:xfrm flipV="1">
            <a:off x="452627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CuadroTexto 32"/>
          <p:cNvSpPr txBox="1"/>
          <p:nvPr/>
        </p:nvSpPr>
        <p:spPr>
          <a:xfrm>
            <a:off x="175075" y="38796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820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35" name="CuadroTexto 34"/>
          <p:cNvSpPr txBox="1"/>
          <p:nvPr/>
        </p:nvSpPr>
        <p:spPr>
          <a:xfrm>
            <a:off x="1713499" y="39423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6" name="CuadroTexto 35"/>
          <p:cNvSpPr txBox="1"/>
          <p:nvPr/>
        </p:nvSpPr>
        <p:spPr>
          <a:xfrm>
            <a:off x="1003965" y="37576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37" name="Conector recto de flecha 36"/>
          <p:cNvCxnSpPr>
            <a:endCxn id="28" idx="1"/>
          </p:cNvCxnSpPr>
          <p:nvPr/>
        </p:nvCxnSpPr>
        <p:spPr>
          <a:xfrm>
            <a:off x="626802" y="3669311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3235199" y="4443063"/>
            <a:ext cx="492643" cy="492692"/>
          </a:xfrm>
          <a:prstGeom prst="ellipse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9" name="Conector recto de flecha 38"/>
          <p:cNvCxnSpPr>
            <a:endCxn id="38" idx="0"/>
          </p:cNvCxnSpPr>
          <p:nvPr/>
        </p:nvCxnSpPr>
        <p:spPr>
          <a:xfrm>
            <a:off x="3481521" y="3741464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8" idx="2"/>
          </p:cNvCxnSpPr>
          <p:nvPr/>
        </p:nvCxnSpPr>
        <p:spPr>
          <a:xfrm flipH="1">
            <a:off x="2220648" y="468940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603757" y="43562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3423335" y="3942347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43" name="Conector recto de flecha 42"/>
          <p:cNvCxnSpPr>
            <a:endCxn id="38" idx="1"/>
          </p:cNvCxnSpPr>
          <p:nvPr/>
        </p:nvCxnSpPr>
        <p:spPr>
          <a:xfrm>
            <a:off x="2148502" y="3669311"/>
            <a:ext cx="1158843" cy="845905"/>
          </a:xfrm>
          <a:prstGeom prst="straightConnector1">
            <a:avLst/>
          </a:prstGeom>
          <a:ln w="38100" cmpd="sng">
            <a:solidFill>
              <a:srgbClr val="FFFF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2603757" y="3793754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2739897" y="257327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0" name="Tabla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467980"/>
              </p:ext>
            </p:extLst>
          </p:nvPr>
        </p:nvGraphicFramePr>
        <p:xfrm>
          <a:off x="4691529" y="2482879"/>
          <a:ext cx="2584824" cy="365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6353"/>
                <a:gridCol w="1658471"/>
              </a:tblGrid>
              <a:tr h="207221"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err="1" smtClean="0"/>
                        <a:t>Closeness</a:t>
                      </a:r>
                      <a:r>
                        <a:rPr lang="es-ES" b="1" dirty="0" smtClean="0"/>
                        <a:t> </a:t>
                      </a:r>
                      <a:r>
                        <a:rPr lang="es-ES" b="1" dirty="0" err="1" smtClean="0"/>
                        <a:t>to</a:t>
                      </a:r>
                      <a:r>
                        <a:rPr lang="es-ES" b="1" dirty="0" smtClean="0"/>
                        <a:t> I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1.5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F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G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H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7221">
                <a:tc>
                  <a:txBody>
                    <a:bodyPr/>
                    <a:lstStyle/>
                    <a:p>
                      <a:r>
                        <a:rPr lang="es-ES" dirty="0" smtClean="0"/>
                        <a:t>I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-16433" y="5498354"/>
            <a:ext cx="4499474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b="1" dirty="0" err="1" smtClean="0"/>
              <a:t>Path</a:t>
            </a:r>
            <a:r>
              <a:rPr lang="es-ES" dirty="0" smtClean="0"/>
              <a:t>: A-&gt;E-&gt;I</a:t>
            </a:r>
          </a:p>
          <a:p>
            <a:r>
              <a:rPr lang="es-ES" b="1" dirty="0" err="1" smtClean="0"/>
              <a:t>Cost</a:t>
            </a:r>
            <a:r>
              <a:rPr lang="es-ES" b="1" dirty="0" smtClean="0"/>
              <a:t>: </a:t>
            </a:r>
            <a:r>
              <a:rPr lang="es-ES" dirty="0" smtClean="0"/>
              <a:t>32 (</a:t>
            </a:r>
            <a:r>
              <a:rPr lang="es-ES" dirty="0" err="1" smtClean="0"/>
              <a:t>feasible</a:t>
            </a:r>
            <a:r>
              <a:rPr lang="es-ES" dirty="0" smtClean="0"/>
              <a:t>, </a:t>
            </a:r>
            <a:r>
              <a:rPr lang="es-ES" dirty="0" err="1" smtClean="0"/>
              <a:t>but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optimal</a:t>
            </a:r>
            <a:r>
              <a:rPr lang="es-ES" dirty="0" smtClean="0"/>
              <a:t> </a:t>
            </a:r>
            <a:r>
              <a:rPr lang="es-ES" dirty="0" err="1" smtClean="0"/>
              <a:t>solution</a:t>
            </a:r>
            <a:r>
              <a:rPr lang="es-ES" dirty="0" smtClean="0"/>
              <a:t>!)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583511" y="432728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0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3651687" y="3095908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2042465" y="427683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>
                <a:solidFill>
                  <a:srgbClr val="3366FF"/>
                </a:solidFill>
              </a:rPr>
              <a:t>1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076317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1.5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3651687" y="1863724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490921" y="4257293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2057118" y="1770620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555853" y="2988765"/>
            <a:ext cx="447458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2.5</a:t>
            </a:r>
            <a:endParaRPr lang="es-ES" sz="1600" b="1" dirty="0">
              <a:solidFill>
                <a:srgbClr val="3366F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13513" y="1785559"/>
            <a:ext cx="288661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1600" b="1" dirty="0" smtClean="0">
                <a:solidFill>
                  <a:srgbClr val="3366FF"/>
                </a:solidFill>
              </a:rPr>
              <a:t>3</a:t>
            </a:r>
            <a:endParaRPr lang="es-ES" sz="16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147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pSp>
        <p:nvGrpSpPr>
          <p:cNvPr id="75" name="Agrupar 74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51" name="Elipse 50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54" name="Elipse 53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Conector recto de flecha 54"/>
            <p:cNvCxnSpPr>
              <a:stCxn id="54" idx="6"/>
              <a:endCxn id="52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2"/>
              <a:endCxn id="53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0"/>
              <a:endCxn id="54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CuadroTexto 58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60" name="CuadroTexto 59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Elipse 64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6" name="Elipse 65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67" name="Conector recto de flecha 66"/>
            <p:cNvCxnSpPr>
              <a:endCxn id="66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6" idx="4"/>
              <a:endCxn id="65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65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605281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84" name="CuadroTexto 83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16416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adroTexto 101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18639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1957297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468472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45" name="Elipse 44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0" name="Elipse 4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4" name="Elipse 83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recto de flecha 85"/>
            <p:cNvCxnSpPr>
              <a:stCxn id="85" idx="6"/>
              <a:endCxn id="5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86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de flecha 87"/>
            <p:cNvCxnSpPr>
              <a:stCxn id="45" idx="2"/>
              <a:endCxn id="84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>
              <a:stCxn id="84" idx="0"/>
              <a:endCxn id="85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adroTexto 89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1" name="CuadroTexto 90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2" name="CuadroTexto 91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4" name="Elipse 93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5" name="Elipse 94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6" name="Conector recto de flecha 95"/>
            <p:cNvCxnSpPr>
              <a:endCxn id="95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de flecha 96"/>
            <p:cNvCxnSpPr>
              <a:stCxn id="95" idx="4"/>
              <a:endCxn id="94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de flecha 97"/>
            <p:cNvCxnSpPr>
              <a:stCxn id="94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CuadroTexto 98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1" name="CuadroTexto 100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0271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adroTexto 103"/>
          <p:cNvSpPr txBox="1"/>
          <p:nvPr/>
        </p:nvSpPr>
        <p:spPr>
          <a:xfrm>
            <a:off x="2758" y="1613652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209015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0533" y="2226235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468472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49093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166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DIN Condensed Bold"/>
                <a:cs typeface="DIN Condensed Bold"/>
              </a:rPr>
              <a:t>r</a:t>
            </a:r>
            <a:r>
              <a:rPr lang="es-ES" dirty="0" err="1" smtClean="0">
                <a:latin typeface="DIN Condensed Bold"/>
                <a:cs typeface="DIN Condensed Bold"/>
              </a:rPr>
              <a:t>esult</a:t>
            </a:r>
            <a:r>
              <a:rPr lang="es-ES" dirty="0" smtClean="0"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latin typeface="DIN Condensed Bold"/>
                <a:cs typeface="DIN Condensed Bold"/>
              </a:rPr>
              <a:t>empty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queue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pSp>
        <p:nvGrpSpPr>
          <p:cNvPr id="50" name="Agrupar 49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4" name="Elipse 83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7" name="Elipse 86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Conector recto de flecha 87"/>
            <p:cNvCxnSpPr>
              <a:stCxn id="87" idx="6"/>
              <a:endCxn id="85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84" idx="2"/>
              <a:endCxn id="86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de flecha 90"/>
            <p:cNvCxnSpPr>
              <a:stCxn id="86" idx="0"/>
              <a:endCxn id="87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4" name="CuadroTexto 93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6" name="Elipse 95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Elipse 96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8" name="Conector recto de flecha 97"/>
            <p:cNvCxnSpPr>
              <a:endCxn id="97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/>
            <p:cNvCxnSpPr>
              <a:stCxn id="97" idx="4"/>
              <a:endCxn id="96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de flecha 99"/>
            <p:cNvCxnSpPr>
              <a:stCxn id="96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uadroTexto 100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2" name="CuadroTexto 101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25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adroTexto 103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93013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495173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468472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49093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2400" dirty="0"/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166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DIN Condensed Bold"/>
                <a:cs typeface="DIN Condensed Bold"/>
              </a:rPr>
              <a:t>r</a:t>
            </a:r>
            <a:r>
              <a:rPr lang="es-ES" dirty="0" err="1" smtClean="0">
                <a:latin typeface="DIN Condensed Bold"/>
                <a:cs typeface="DIN Condensed Bold"/>
              </a:rPr>
              <a:t>esult</a:t>
            </a:r>
            <a:r>
              <a:rPr lang="es-ES" dirty="0" smtClean="0"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latin typeface="DIN Condensed Bold"/>
                <a:cs typeface="DIN Condensed Bold"/>
              </a:rPr>
              <a:t>empty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queue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pSp>
        <p:nvGrpSpPr>
          <p:cNvPr id="50" name="Agrupar 49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4" name="Elipse 83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5" name="Elipse 84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6" name="Elipse 85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7" name="Elipse 86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88" name="Conector recto de flecha 87"/>
            <p:cNvCxnSpPr>
              <a:stCxn id="87" idx="6"/>
              <a:endCxn id="85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de flecha 88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de flecha 89"/>
            <p:cNvCxnSpPr>
              <a:stCxn id="84" idx="2"/>
              <a:endCxn id="86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de flecha 90"/>
            <p:cNvCxnSpPr>
              <a:stCxn id="86" idx="0"/>
              <a:endCxn id="87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CuadroTexto 91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3" name="CuadroTexto 92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4" name="CuadroTexto 93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6" name="Elipse 95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7" name="Elipse 96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98" name="Conector recto de flecha 97"/>
            <p:cNvCxnSpPr>
              <a:endCxn id="97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cto de flecha 98"/>
            <p:cNvCxnSpPr>
              <a:stCxn id="97" idx="4"/>
              <a:endCxn id="96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de flecha 99"/>
            <p:cNvCxnSpPr>
              <a:stCxn id="96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CuadroTexto 100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2" name="CuadroTexto 101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3" name="CuadroTexto 102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178614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Binary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Search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closed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6433" y="826702"/>
            <a:ext cx="48264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 Narrow"/>
                <a:cs typeface="Arial Narrow"/>
              </a:rPr>
              <a:t>Final </a:t>
            </a:r>
            <a:r>
              <a:rPr lang="es-ES" sz="3200" dirty="0" err="1" smtClean="0">
                <a:latin typeface="Arial Narrow"/>
                <a:cs typeface="Arial Narrow"/>
              </a:rPr>
              <a:t>marks</a:t>
            </a:r>
            <a:r>
              <a:rPr lang="es-ES" sz="3200" dirty="0" smtClean="0">
                <a:latin typeface="Arial Narrow"/>
                <a:cs typeface="Arial Narrow"/>
              </a:rPr>
              <a:t>: 30+70*(score/10)</a:t>
            </a:r>
            <a:r>
              <a:rPr lang="es-ES" sz="3200" baseline="30000" dirty="0" smtClean="0">
                <a:latin typeface="Arial Narrow"/>
                <a:cs typeface="Arial Narrow"/>
              </a:rPr>
              <a:t>2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620979"/>
            <a:ext cx="4544834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 dirty="0" smtClean="0"/>
              <a:t>126 </a:t>
            </a:r>
            <a:r>
              <a:rPr lang="es-ES" sz="2400" dirty="0" err="1" smtClean="0"/>
              <a:t>students</a:t>
            </a:r>
            <a:r>
              <a:rPr lang="es-ES" sz="2400" dirty="0" smtClean="0"/>
              <a:t> </a:t>
            </a:r>
            <a:r>
              <a:rPr lang="es-ES" sz="2400" dirty="0" err="1" smtClean="0"/>
              <a:t>attempted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quiz</a:t>
            </a:r>
            <a:r>
              <a:rPr lang="es-ES" sz="2400" dirty="0" smtClean="0"/>
              <a:t> </a:t>
            </a:r>
            <a:endParaRPr lang="es-ES" sz="2400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s-ES" sz="2400" dirty="0" smtClean="0">
                <a:sym typeface="Wingdings"/>
              </a:rPr>
              <a:t>39 (30%) </a:t>
            </a:r>
            <a:r>
              <a:rPr lang="es-ES" sz="2400" dirty="0" err="1" smtClean="0">
                <a:sym typeface="Wingdings"/>
              </a:rPr>
              <a:t>students</a:t>
            </a:r>
            <a:r>
              <a:rPr lang="es-ES" sz="2400" dirty="0" smtClean="0">
                <a:sym typeface="Wingdings"/>
              </a:rPr>
              <a:t> </a:t>
            </a:r>
            <a:r>
              <a:rPr lang="es-ES" sz="2400" dirty="0" err="1" smtClean="0">
                <a:sym typeface="Wingdings"/>
              </a:rPr>
              <a:t>got</a:t>
            </a:r>
            <a:r>
              <a:rPr lang="es-ES" sz="2400" dirty="0" smtClean="0">
                <a:sym typeface="Wingdings"/>
              </a:rPr>
              <a:t> </a:t>
            </a:r>
            <a:r>
              <a:rPr lang="es-ES" sz="2400" dirty="0" err="1" smtClean="0">
                <a:sym typeface="Wingdings"/>
              </a:rPr>
              <a:t>over</a:t>
            </a:r>
            <a:r>
              <a:rPr lang="es-ES" sz="2400" dirty="0" smtClean="0">
                <a:sym typeface="Wingdings"/>
              </a:rPr>
              <a:t> 90 </a:t>
            </a:r>
            <a:endParaRPr lang="es-ES" sz="2400" dirty="0"/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5745980"/>
              </p:ext>
            </p:extLst>
          </p:nvPr>
        </p:nvGraphicFramePr>
        <p:xfrm>
          <a:off x="1010500" y="2671611"/>
          <a:ext cx="7068668" cy="35887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69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adroTexto 105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8919964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793993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468472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Agrupar 84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6" name="Elipse 85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7" name="Elipse 86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89" name="Elipse 88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0" name="Conector recto de flecha 89"/>
            <p:cNvCxnSpPr>
              <a:stCxn id="89" idx="6"/>
              <a:endCxn id="87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de flecha 90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/>
            <p:cNvCxnSpPr>
              <a:stCxn id="86" idx="2"/>
              <a:endCxn id="88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8" idx="0"/>
              <a:endCxn id="89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CuadroTexto 93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8" name="Elipse 97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9" name="Elipse 98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0" name="Conector recto de flecha 99"/>
            <p:cNvCxnSpPr>
              <a:endCxn id="99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de flecha 100"/>
            <p:cNvCxnSpPr>
              <a:stCxn id="99" idx="4"/>
              <a:endCxn id="98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>
              <a:stCxn id="98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CuadroTexto 102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4" name="CuadroTexto 103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6258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adroTexto 106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765298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047990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</a:t>
            </a:r>
            <a:r>
              <a:rPr lang="es-ES" sz="2000" dirty="0" smtClean="0">
                <a:latin typeface="DIN Condensed Bold"/>
                <a:cs typeface="DIN Condensed Bold"/>
              </a:rPr>
              <a:t>C}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grpSp>
        <p:nvGrpSpPr>
          <p:cNvPr id="86" name="Agrupar 85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7" name="Elipse 86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8" name="Elipse 87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recto de flecha 90"/>
            <p:cNvCxnSpPr>
              <a:stCxn id="90" idx="6"/>
              <a:endCxn id="88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7" idx="2"/>
              <a:endCxn id="89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>
              <a:stCxn id="89" idx="0"/>
              <a:endCxn id="90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uadroTexto 94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9" name="Elipse 98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Elipse 99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1" name="Conector recto de flecha 100"/>
            <p:cNvCxnSpPr>
              <a:endCxn id="100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>
              <a:stCxn id="100" idx="4"/>
              <a:endCxn id="99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>
              <a:stCxn id="99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CuadroTexto 103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108" name="CuadroTexto 107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968725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adroTexto 106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278871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331869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B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</a:t>
            </a:r>
            <a:r>
              <a:rPr lang="es-ES" sz="2000" dirty="0" smtClean="0">
                <a:latin typeface="DIN Condensed Bold"/>
                <a:cs typeface="DIN Condensed Bold"/>
              </a:rPr>
              <a:t>C}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5946588" y="4134099"/>
            <a:ext cx="258217" cy="400110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6" name="Agrupar 85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7" name="Elipse 86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8" name="Elipse 87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recto de flecha 90"/>
            <p:cNvCxnSpPr>
              <a:stCxn id="90" idx="6"/>
              <a:endCxn id="88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7" idx="2"/>
              <a:endCxn id="89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>
              <a:stCxn id="89" idx="0"/>
              <a:endCxn id="90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uadroTexto 94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9" name="Elipse 98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Elipse 99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1" name="Conector recto de flecha 100"/>
            <p:cNvCxnSpPr>
              <a:endCxn id="100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>
              <a:stCxn id="100" idx="4"/>
              <a:endCxn id="99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>
              <a:stCxn id="99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CuadroTexto 103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9686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adroTexto 106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707150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495173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B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</a:t>
            </a:r>
            <a:r>
              <a:rPr lang="es-ES" sz="2000" dirty="0" smtClean="0">
                <a:latin typeface="DIN Condensed Bold"/>
                <a:cs typeface="DIN Condensed Bold"/>
              </a:rPr>
              <a:t>C}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5946588" y="4134099"/>
            <a:ext cx="258217" cy="400110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86" name="Agrupar 85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7" name="Elipse 86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8" name="Elipse 87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recto de flecha 90"/>
            <p:cNvCxnSpPr>
              <a:stCxn id="90" idx="6"/>
              <a:endCxn id="88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7" idx="2"/>
              <a:endCxn id="89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>
              <a:stCxn id="89" idx="0"/>
              <a:endCxn id="90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CuadroTexto 94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99" name="Elipse 98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0" name="Elipse 99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1" name="Conector recto de flecha 100"/>
            <p:cNvCxnSpPr>
              <a:endCxn id="100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de flecha 101"/>
            <p:cNvCxnSpPr>
              <a:stCxn id="100" idx="4"/>
              <a:endCxn id="99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/>
            <p:cNvCxnSpPr>
              <a:stCxn id="99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CuadroTexto 103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5" name="CuadroTexto 104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6" name="CuadroTexto 105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108" name="CuadroTexto 107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7020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adroTexto 108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2936213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779052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B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</a:t>
            </a:r>
            <a:r>
              <a:rPr lang="es-ES" sz="2000" dirty="0" smtClean="0">
                <a:latin typeface="DIN Condensed Bold"/>
                <a:cs typeface="DIN Condensed Bold"/>
              </a:rPr>
              <a:t>C}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5946588" y="4134099"/>
            <a:ext cx="258217" cy="400110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1637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adroTexto 108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9160059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047990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B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DIN Condensed Bold"/>
                <a:cs typeface="DIN Condensed Bold"/>
              </a:rPr>
              <a:t>r</a:t>
            </a:r>
            <a:r>
              <a:rPr lang="es-ES" dirty="0" err="1" smtClean="0">
                <a:latin typeface="DIN Condensed Bold"/>
                <a:cs typeface="DIN Condensed Bold"/>
              </a:rPr>
              <a:t>esult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={A,</a:t>
            </a:r>
            <a:r>
              <a:rPr lang="es-ES" sz="2000" dirty="0">
                <a:latin typeface="DIN Condensed Bold"/>
                <a:cs typeface="DIN Condensed Bold"/>
              </a:rPr>
              <a:t>D</a:t>
            </a:r>
            <a:r>
              <a:rPr lang="es-ES" sz="2000" dirty="0" smtClean="0">
                <a:latin typeface="DIN Condensed Bold"/>
                <a:cs typeface="DIN Condensed Bold"/>
              </a:rPr>
              <a:t>,E}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2862174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uadroTexto 51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61419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08018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331869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={A,</a:t>
            </a:r>
            <a:r>
              <a:rPr lang="es-ES" sz="2000" dirty="0">
                <a:latin typeface="DIN Condensed Bold"/>
                <a:cs typeface="DIN Condensed Bold"/>
              </a:rPr>
              <a:t>D</a:t>
            </a:r>
            <a:r>
              <a:rPr lang="es-ES" sz="2000" dirty="0" smtClean="0">
                <a:latin typeface="DIN Condensed Bold"/>
                <a:cs typeface="DIN Condensed Bold"/>
              </a:rPr>
              <a:t>,E}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1" name="Elipse 50"/>
          <p:cNvSpPr/>
          <p:nvPr/>
        </p:nvSpPr>
        <p:spPr>
          <a:xfrm>
            <a:off x="6290231" y="4134099"/>
            <a:ext cx="258217" cy="400110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9265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03027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480232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DIN Condensed Bold"/>
                <a:cs typeface="DIN Condensed Bold"/>
              </a:rPr>
              <a:t>r</a:t>
            </a:r>
            <a:r>
              <a:rPr lang="es-ES" dirty="0" err="1" smtClean="0">
                <a:latin typeface="DIN Condensed Bold"/>
                <a:cs typeface="DIN Condensed Bold"/>
              </a:rPr>
              <a:t>esult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={A,</a:t>
            </a:r>
            <a:r>
              <a:rPr lang="es-ES" sz="2000" dirty="0">
                <a:latin typeface="DIN Condensed Bold"/>
                <a:cs typeface="DIN Condensed Bold"/>
              </a:rPr>
              <a:t>D</a:t>
            </a:r>
            <a:r>
              <a:rPr lang="es-ES" sz="2000" dirty="0" smtClean="0">
                <a:latin typeface="DIN Condensed Bold"/>
                <a:cs typeface="DIN Condensed Bold"/>
              </a:rPr>
              <a:t>,E}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367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8486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764111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={A,</a:t>
            </a:r>
            <a:r>
              <a:rPr lang="es-ES" sz="2000" dirty="0">
                <a:latin typeface="DIN Condensed Bold"/>
                <a:cs typeface="DIN Condensed Bold"/>
              </a:rPr>
              <a:t>D</a:t>
            </a:r>
            <a:r>
              <a:rPr lang="es-ES" sz="2000" dirty="0" smtClean="0">
                <a:latin typeface="DIN Condensed Bold"/>
                <a:cs typeface="DIN Condensed Bold"/>
              </a:rPr>
              <a:t>,E}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3206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489882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033049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rgbClr val="FF0000"/>
                </a:solidFill>
              </a:rPr>
              <a:t>E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={B,F}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1007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Data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Structures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Quiz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6433" y="826702"/>
            <a:ext cx="482649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 Narrow"/>
                <a:cs typeface="Arial Narrow"/>
              </a:rPr>
              <a:t>Final </a:t>
            </a:r>
            <a:r>
              <a:rPr lang="es-ES" sz="3200" dirty="0" err="1" smtClean="0">
                <a:latin typeface="Arial Narrow"/>
                <a:cs typeface="Arial Narrow"/>
              </a:rPr>
              <a:t>marks</a:t>
            </a:r>
            <a:r>
              <a:rPr lang="es-ES" sz="3200" dirty="0" smtClean="0">
                <a:latin typeface="Arial Narrow"/>
                <a:cs typeface="Arial Narrow"/>
              </a:rPr>
              <a:t>: 30+70*(score/10)</a:t>
            </a:r>
            <a:r>
              <a:rPr lang="es-ES" sz="3200" baseline="30000" dirty="0" smtClean="0">
                <a:latin typeface="Arial Narrow"/>
                <a:cs typeface="Arial Narrow"/>
              </a:rPr>
              <a:t>2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620979"/>
            <a:ext cx="893065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 dirty="0" err="1" smtClean="0"/>
              <a:t>Only</a:t>
            </a:r>
            <a:r>
              <a:rPr lang="es-ES" sz="2400" dirty="0" smtClean="0"/>
              <a:t> 50% of </a:t>
            </a:r>
            <a:r>
              <a:rPr lang="es-ES" sz="2400" dirty="0" err="1" smtClean="0"/>
              <a:t>students</a:t>
            </a:r>
            <a:r>
              <a:rPr lang="es-ES" sz="2400" dirty="0" smtClean="0"/>
              <a:t> </a:t>
            </a:r>
            <a:r>
              <a:rPr lang="es-ES" sz="2400" dirty="0" err="1" smtClean="0"/>
              <a:t>have</a:t>
            </a:r>
            <a:r>
              <a:rPr lang="es-ES" sz="2400" dirty="0" smtClean="0"/>
              <a:t> </a:t>
            </a:r>
            <a:r>
              <a:rPr lang="es-ES" sz="2400" dirty="0" err="1" smtClean="0"/>
              <a:t>attempted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quiz</a:t>
            </a:r>
            <a:r>
              <a:rPr lang="es-ES" sz="2400" dirty="0" smtClean="0"/>
              <a:t> </a:t>
            </a:r>
            <a:r>
              <a:rPr lang="es-ES" sz="2000" dirty="0" smtClean="0"/>
              <a:t>(</a:t>
            </a:r>
            <a:r>
              <a:rPr lang="es-ES" sz="2000" dirty="0" err="1" smtClean="0"/>
              <a:t>by</a:t>
            </a:r>
            <a:r>
              <a:rPr lang="es-ES" sz="2000" dirty="0" smtClean="0"/>
              <a:t> </a:t>
            </a:r>
            <a:r>
              <a:rPr lang="es-ES" sz="2000" dirty="0" err="1" smtClean="0"/>
              <a:t>Sunday</a:t>
            </a:r>
            <a:r>
              <a:rPr lang="es-ES" sz="2000" dirty="0" smtClean="0"/>
              <a:t> 3</a:t>
            </a:r>
            <a:r>
              <a:rPr lang="es-ES" sz="2000" baseline="30000" dirty="0" smtClean="0"/>
              <a:t>rd</a:t>
            </a:r>
            <a:r>
              <a:rPr lang="es-ES" sz="2000" dirty="0" smtClean="0"/>
              <a:t> Feb. 4PM)</a:t>
            </a:r>
            <a:endParaRPr lang="es-ES" sz="2000" dirty="0" smtClean="0">
              <a:sym typeface="Wingdings"/>
            </a:endParaRPr>
          </a:p>
          <a:p>
            <a:pPr marL="285750" indent="-285750">
              <a:buFont typeface="Arial"/>
              <a:buChar char="•"/>
            </a:pPr>
            <a:r>
              <a:rPr lang="es-ES" sz="2400" dirty="0" smtClean="0">
                <a:sym typeface="Wingdings"/>
              </a:rPr>
              <a:t>7 </a:t>
            </a:r>
            <a:r>
              <a:rPr lang="es-ES" sz="2400" dirty="0" err="1" smtClean="0">
                <a:sym typeface="Wingdings"/>
              </a:rPr>
              <a:t>students</a:t>
            </a:r>
            <a:r>
              <a:rPr lang="es-ES" sz="2400" dirty="0" smtClean="0">
                <a:sym typeface="Wingdings"/>
              </a:rPr>
              <a:t> </a:t>
            </a:r>
            <a:r>
              <a:rPr lang="es-ES" sz="2400" dirty="0" err="1" smtClean="0">
                <a:sym typeface="Wingdings"/>
              </a:rPr>
              <a:t>already</a:t>
            </a:r>
            <a:r>
              <a:rPr lang="es-ES" sz="2400" dirty="0" smtClean="0">
                <a:sym typeface="Wingdings"/>
              </a:rPr>
              <a:t> </a:t>
            </a:r>
            <a:r>
              <a:rPr lang="es-ES" sz="2400" dirty="0" err="1" smtClean="0">
                <a:sym typeface="Wingdings"/>
              </a:rPr>
              <a:t>got</a:t>
            </a:r>
            <a:r>
              <a:rPr lang="es-ES" sz="2400" dirty="0" smtClean="0">
                <a:sym typeface="Wingdings"/>
              </a:rPr>
              <a:t> </a:t>
            </a:r>
            <a:r>
              <a:rPr lang="es-ES" sz="2400" dirty="0" err="1" smtClean="0">
                <a:sym typeface="Wingdings"/>
              </a:rPr>
              <a:t>over</a:t>
            </a:r>
            <a:r>
              <a:rPr lang="es-ES" sz="2400" dirty="0" smtClean="0">
                <a:sym typeface="Wingdings"/>
              </a:rPr>
              <a:t> 90 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0" y="6305177"/>
            <a:ext cx="9144000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This quiz closes at </a:t>
            </a:r>
            <a:r>
              <a:rPr lang="en-GB" sz="2400" b="1" dirty="0" smtClean="0">
                <a:latin typeface="Arial Narrow"/>
                <a:cs typeface="Arial Narrow"/>
              </a:rPr>
              <a:t>4PM on Friday 8</a:t>
            </a:r>
            <a:r>
              <a:rPr lang="en-GB" sz="2400" b="1" baseline="30000" dirty="0" smtClean="0">
                <a:latin typeface="Arial Narrow"/>
                <a:cs typeface="Arial Narrow"/>
              </a:rPr>
              <a:t>th</a:t>
            </a:r>
            <a:r>
              <a:rPr lang="en-GB" sz="2400" b="1" dirty="0" smtClean="0">
                <a:latin typeface="Arial Narrow"/>
                <a:cs typeface="Arial Narrow"/>
              </a:rPr>
              <a:t> February</a:t>
            </a:r>
            <a:endParaRPr lang="en-GB" sz="2400" b="1" dirty="0">
              <a:latin typeface="Arial Narrow"/>
              <a:cs typeface="Arial Narrow"/>
            </a:endParaRPr>
          </a:p>
        </p:txBody>
      </p:sp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32791793"/>
              </p:ext>
            </p:extLst>
          </p:nvPr>
        </p:nvGraphicFramePr>
        <p:xfrm>
          <a:off x="1538943" y="2451976"/>
          <a:ext cx="6110941" cy="3688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7403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8453343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331869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F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={B,F}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6131240" y="4134099"/>
            <a:ext cx="258217" cy="400110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496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6742446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2480232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F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={B,F}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22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652015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77" name="Rectángulo 76"/>
          <p:cNvSpPr/>
          <p:nvPr/>
        </p:nvSpPr>
        <p:spPr>
          <a:xfrm>
            <a:off x="8244876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CuadroTexto 77"/>
          <p:cNvSpPr txBox="1"/>
          <p:nvPr/>
        </p:nvSpPr>
        <p:spPr>
          <a:xfrm>
            <a:off x="8234684" y="1673420"/>
            <a:ext cx="44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end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9" name="CuadroTexto 78"/>
          <p:cNvSpPr txBox="1"/>
          <p:nvPr/>
        </p:nvSpPr>
        <p:spPr>
          <a:xfrm>
            <a:off x="8319581" y="1897530"/>
            <a:ext cx="3260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F</a:t>
            </a:r>
            <a:endParaRPr lang="es-ES" sz="2400" dirty="0"/>
          </a:p>
        </p:txBody>
      </p:sp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81" name="Rectángulo 80"/>
          <p:cNvSpPr/>
          <p:nvPr/>
        </p:nvSpPr>
        <p:spPr>
          <a:xfrm>
            <a:off x="7485865" y="19871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7475673" y="167342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start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7560570" y="1897530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/>
              <a:t>A</a:t>
            </a:r>
          </a:p>
        </p:txBody>
      </p:sp>
      <p:sp>
        <p:nvSpPr>
          <p:cNvPr id="2" name="Rectángulo 1"/>
          <p:cNvSpPr/>
          <p:nvPr/>
        </p:nvSpPr>
        <p:spPr>
          <a:xfrm>
            <a:off x="18308" y="3874534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574623" y="2647576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solidFill>
                  <a:srgbClr val="FF0000"/>
                </a:solidFill>
              </a:rPr>
              <a:t>F</a:t>
            </a:r>
            <a:endParaRPr lang="es-ES" sz="2400" dirty="0">
              <a:solidFill>
                <a:srgbClr val="FF0000"/>
              </a:solidFill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5451648" y="227824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current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result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F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CuadroTexto 84"/>
          <p:cNvSpPr txBox="1"/>
          <p:nvPr/>
        </p:nvSpPr>
        <p:spPr>
          <a:xfrm>
            <a:off x="5563899" y="4134099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s</a:t>
            </a:r>
            <a:r>
              <a:rPr lang="es-ES" sz="2000" dirty="0" smtClean="0">
                <a:latin typeface="DIN Condensed Bold"/>
                <a:cs typeface="DIN Condensed Bold"/>
              </a:rPr>
              <a:t>={B,F}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ángulo 53"/>
          <p:cNvSpPr/>
          <p:nvPr/>
        </p:nvSpPr>
        <p:spPr>
          <a:xfrm>
            <a:off x="8319581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5" name="Conector recto de flecha 54"/>
          <p:cNvCxnSpPr>
            <a:stCxn id="54" idx="3"/>
          </p:cNvCxnSpPr>
          <p:nvPr/>
        </p:nvCxnSpPr>
        <p:spPr>
          <a:xfrm>
            <a:off x="8919881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89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292927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2" name="Rectángulo 1"/>
          <p:cNvSpPr/>
          <p:nvPr/>
        </p:nvSpPr>
        <p:spPr>
          <a:xfrm>
            <a:off x="18308" y="4143472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DIN Condensed Bold"/>
                <a:cs typeface="DIN Condensed Bold"/>
              </a:rPr>
              <a:t>r</a:t>
            </a:r>
            <a:r>
              <a:rPr lang="es-ES" dirty="0" err="1" smtClean="0">
                <a:latin typeface="DIN Condensed Bold"/>
                <a:cs typeface="DIN Condensed Bold"/>
              </a:rPr>
              <a:t>esult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F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ángulo 53"/>
          <p:cNvSpPr/>
          <p:nvPr/>
        </p:nvSpPr>
        <p:spPr>
          <a:xfrm>
            <a:off x="8319581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5" name="Conector recto de flecha 54"/>
          <p:cNvCxnSpPr>
            <a:stCxn id="54" idx="3"/>
          </p:cNvCxnSpPr>
          <p:nvPr/>
        </p:nvCxnSpPr>
        <p:spPr>
          <a:xfrm>
            <a:off x="8919881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3389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2758" y="1628593"/>
            <a:ext cx="5164132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GBFS(</a:t>
            </a:r>
            <a:r>
              <a:rPr lang="es-ES" dirty="0" err="1">
                <a:latin typeface="Consolas"/>
                <a:cs typeface="Consolas"/>
              </a:rPr>
              <a:t>G,start,end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start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result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 new </a:t>
            </a:r>
            <a:r>
              <a:rPr lang="es-ES" dirty="0" err="1">
                <a:latin typeface="Consolas"/>
                <a:cs typeface="Consolas"/>
              </a:rPr>
              <a:t>queue</a:t>
            </a:r>
            <a:r>
              <a:rPr lang="es-ES" dirty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current</a:t>
            </a:r>
            <a:r>
              <a:rPr lang="es-ES" dirty="0">
                <a:latin typeface="Consolas"/>
                <a:cs typeface="Consolas"/>
              </a:rPr>
              <a:t> ≠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  </a:t>
            </a:r>
            <a:r>
              <a:rPr lang="es-ES" b="1" dirty="0">
                <a:latin typeface="Consolas"/>
                <a:cs typeface="Consolas"/>
              </a:rPr>
              <a:t>do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result,current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neighbours</a:t>
            </a:r>
            <a:r>
              <a:rPr lang="es-ES" dirty="0">
                <a:latin typeface="Consolas"/>
                <a:cs typeface="Consolas"/>
              </a:rPr>
              <a:t>(</a:t>
            </a:r>
            <a:r>
              <a:rPr lang="es-ES" dirty="0" err="1">
                <a:latin typeface="Consolas"/>
                <a:cs typeface="Consolas"/>
              </a:rPr>
              <a:t>G,current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arg</a:t>
            </a:r>
            <a:r>
              <a:rPr lang="es-ES" dirty="0">
                <a:latin typeface="Consolas"/>
                <a:cs typeface="Consolas"/>
              </a:rPr>
              <a:t> min𝑛∈</a:t>
            </a:r>
            <a:r>
              <a:rPr lang="es-ES" dirty="0" err="1">
                <a:latin typeface="Consolas"/>
                <a:cs typeface="Consolas"/>
              </a:rPr>
              <a:t>ns</a:t>
            </a:r>
            <a:r>
              <a:rPr lang="es-ES" dirty="0">
                <a:latin typeface="Consolas"/>
                <a:cs typeface="Consolas"/>
              </a:rPr>
              <a:t> 𝑑(𝑛, </a:t>
            </a:r>
            <a:r>
              <a:rPr lang="es-ES" dirty="0" err="1">
                <a:latin typeface="Consolas"/>
                <a:cs typeface="Consolas"/>
              </a:rPr>
              <a:t>end</a:t>
            </a:r>
            <a:r>
              <a:rPr lang="es-ES" dirty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enqueue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current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result</a:t>
            </a:r>
            <a:endParaRPr lang="es-ES" dirty="0">
              <a:latin typeface="Consolas"/>
              <a:cs typeface="Consolas"/>
            </a:endParaRPr>
          </a:p>
          <a:p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121724"/>
              </p:ext>
            </p:extLst>
          </p:nvPr>
        </p:nvGraphicFramePr>
        <p:xfrm>
          <a:off x="3538305" y="4840235"/>
          <a:ext cx="1601464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732"/>
                <a:gridCol w="800732"/>
              </a:tblGrid>
              <a:tr h="245974">
                <a:tc>
                  <a:txBody>
                    <a:bodyPr/>
                    <a:lstStyle/>
                    <a:p>
                      <a:r>
                        <a:rPr lang="es-ES" sz="1200" b="1" dirty="0" err="1" smtClean="0"/>
                        <a:t>node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b="1" dirty="0" smtClean="0"/>
                        <a:t>d(</a:t>
                      </a:r>
                      <a:r>
                        <a:rPr lang="es-ES" sz="1200" b="1" dirty="0" err="1" smtClean="0"/>
                        <a:t>n.F</a:t>
                      </a:r>
                      <a:r>
                        <a:rPr lang="es-ES" sz="1200" b="1" dirty="0" smtClean="0"/>
                        <a:t>)</a:t>
                      </a:r>
                      <a:endParaRPr lang="es-ES" sz="12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A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B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6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C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12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D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7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E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4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45974"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F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200" dirty="0" smtClean="0"/>
                        <a:t>0</a:t>
                      </a:r>
                      <a:endParaRPr lang="es-ES" sz="12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0" name="CuadroTexto 79"/>
          <p:cNvSpPr txBox="1"/>
          <p:nvPr/>
        </p:nvSpPr>
        <p:spPr>
          <a:xfrm>
            <a:off x="-31152" y="4622959"/>
            <a:ext cx="378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2" name="Rectángulo 1"/>
          <p:cNvSpPr/>
          <p:nvPr/>
        </p:nvSpPr>
        <p:spPr>
          <a:xfrm>
            <a:off x="18308" y="4427351"/>
            <a:ext cx="5148582" cy="28388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uadroTexto 44"/>
          <p:cNvSpPr txBox="1"/>
          <p:nvPr/>
        </p:nvSpPr>
        <p:spPr>
          <a:xfrm>
            <a:off x="5474115" y="314661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DIN Condensed Bold"/>
                <a:cs typeface="DIN Condensed Bold"/>
              </a:rPr>
              <a:t>r</a:t>
            </a:r>
            <a:r>
              <a:rPr lang="es-ES" dirty="0" err="1" smtClean="0">
                <a:latin typeface="DIN Condensed Bold"/>
                <a:cs typeface="DIN Condensed Bold"/>
              </a:rPr>
              <a:t>esult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50" name="Rectángulo 49"/>
          <p:cNvSpPr/>
          <p:nvPr/>
        </p:nvSpPr>
        <p:spPr>
          <a:xfrm>
            <a:off x="5563899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F</a:t>
            </a:r>
          </a:p>
        </p:txBody>
      </p:sp>
      <p:cxnSp>
        <p:nvCxnSpPr>
          <p:cNvPr id="7" name="Conector recto de flecha 6"/>
          <p:cNvCxnSpPr>
            <a:stCxn id="50" idx="3"/>
          </p:cNvCxnSpPr>
          <p:nvPr/>
        </p:nvCxnSpPr>
        <p:spPr>
          <a:xfrm>
            <a:off x="6164199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de flecha 83"/>
          <p:cNvCxnSpPr/>
          <p:nvPr/>
        </p:nvCxnSpPr>
        <p:spPr>
          <a:xfrm>
            <a:off x="524495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Rectángulo 85"/>
          <p:cNvSpPr/>
          <p:nvPr/>
        </p:nvSpPr>
        <p:spPr>
          <a:xfrm>
            <a:off x="6483144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E</a:t>
            </a:r>
            <a:endParaRPr lang="es-ES" sz="2400" dirty="0"/>
          </a:p>
        </p:txBody>
      </p:sp>
      <p:cxnSp>
        <p:nvCxnSpPr>
          <p:cNvPr id="87" name="Conector recto de flecha 86"/>
          <p:cNvCxnSpPr>
            <a:stCxn id="86" idx="3"/>
          </p:cNvCxnSpPr>
          <p:nvPr/>
        </p:nvCxnSpPr>
        <p:spPr>
          <a:xfrm>
            <a:off x="7083444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/>
          <p:cNvGrpSpPr/>
          <p:nvPr/>
        </p:nvGrpSpPr>
        <p:grpSpPr>
          <a:xfrm>
            <a:off x="18308" y="4958379"/>
            <a:ext cx="3323646" cy="1568825"/>
            <a:chOff x="119301" y="1939897"/>
            <a:chExt cx="3675966" cy="1780087"/>
          </a:xfrm>
        </p:grpSpPr>
        <p:sp>
          <p:nvSpPr>
            <p:cNvPr id="89" name="Elipse 88"/>
            <p:cNvSpPr/>
            <p:nvPr/>
          </p:nvSpPr>
          <p:spPr>
            <a:xfrm>
              <a:off x="1751793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90" name="Elipse 89"/>
            <p:cNvSpPr/>
            <p:nvPr/>
          </p:nvSpPr>
          <p:spPr>
            <a:xfrm>
              <a:off x="17517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91" name="Elipse 90"/>
            <p:cNvSpPr/>
            <p:nvPr/>
          </p:nvSpPr>
          <p:spPr>
            <a:xfrm>
              <a:off x="244599" y="3227292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2" name="Elipse 91"/>
            <p:cNvSpPr/>
            <p:nvPr/>
          </p:nvSpPr>
          <p:spPr>
            <a:xfrm>
              <a:off x="244599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93" name="Conector recto de flecha 92"/>
            <p:cNvCxnSpPr>
              <a:stCxn id="92" idx="6"/>
              <a:endCxn id="90" idx="2"/>
            </p:cNvCxnSpPr>
            <p:nvPr/>
          </p:nvCxnSpPr>
          <p:spPr>
            <a:xfrm>
              <a:off x="737242" y="2279347"/>
              <a:ext cx="1014551" cy="0"/>
            </a:xfrm>
            <a:prstGeom prst="straightConnector1">
              <a:avLst/>
            </a:prstGeom>
            <a:ln w="38100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/>
            <p:nvPr/>
          </p:nvCxnSpPr>
          <p:spPr>
            <a:xfrm>
              <a:off x="1998115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89" idx="2"/>
              <a:endCxn id="91" idx="6"/>
            </p:cNvCxnSpPr>
            <p:nvPr/>
          </p:nvCxnSpPr>
          <p:spPr>
            <a:xfrm flipH="1">
              <a:off x="7372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91" idx="0"/>
              <a:endCxn id="92" idx="4"/>
            </p:cNvCxnSpPr>
            <p:nvPr/>
          </p:nvCxnSpPr>
          <p:spPr>
            <a:xfrm flipV="1">
              <a:off x="490921" y="2525693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CuadroTexto 96"/>
            <p:cNvSpPr txBox="1"/>
            <p:nvPr/>
          </p:nvSpPr>
          <p:spPr>
            <a:xfrm>
              <a:off x="1145757" y="1939897"/>
              <a:ext cx="463033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11</a:t>
              </a:r>
              <a:endParaRPr lang="es-ES" dirty="0"/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119301" y="266385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 </a:t>
              </a:r>
              <a:endParaRPr lang="es-ES" dirty="0"/>
            </a:p>
          </p:txBody>
        </p:sp>
        <p:sp>
          <p:nvSpPr>
            <p:cNvPr id="99" name="CuadroTexto 98"/>
            <p:cNvSpPr txBox="1"/>
            <p:nvPr/>
          </p:nvSpPr>
          <p:spPr>
            <a:xfrm>
              <a:off x="11203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6</a:t>
              </a:r>
            </a:p>
          </p:txBody>
        </p:sp>
        <p:sp>
          <p:nvSpPr>
            <p:cNvPr id="100" name="CuadroTexto 99"/>
            <p:cNvSpPr txBox="1"/>
            <p:nvPr/>
          </p:nvSpPr>
          <p:spPr>
            <a:xfrm>
              <a:off x="1751793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101" name="Elipse 100"/>
            <p:cNvSpPr/>
            <p:nvPr/>
          </p:nvSpPr>
          <p:spPr>
            <a:xfrm>
              <a:off x="3273493" y="3227292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F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02" name="Elipse 101"/>
            <p:cNvSpPr/>
            <p:nvPr/>
          </p:nvSpPr>
          <p:spPr>
            <a:xfrm>
              <a:off x="3273493" y="2033001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cxnSp>
          <p:nvCxnSpPr>
            <p:cNvPr id="103" name="Conector recto de flecha 102"/>
            <p:cNvCxnSpPr>
              <a:endCxn id="102" idx="2"/>
            </p:cNvCxnSpPr>
            <p:nvPr/>
          </p:nvCxnSpPr>
          <p:spPr>
            <a:xfrm>
              <a:off x="2258942" y="2279347"/>
              <a:ext cx="1014551" cy="0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/>
            <p:cNvCxnSpPr>
              <a:stCxn id="102" idx="4"/>
              <a:endCxn id="101" idx="0"/>
            </p:cNvCxnSpPr>
            <p:nvPr/>
          </p:nvCxnSpPr>
          <p:spPr>
            <a:xfrm>
              <a:off x="3519815" y="2525693"/>
              <a:ext cx="0" cy="701599"/>
            </a:xfrm>
            <a:prstGeom prst="straightConnector1">
              <a:avLst/>
            </a:prstGeom>
            <a:ln w="28575" cmpd="sng">
              <a:solidFill>
                <a:srgbClr val="FFFF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/>
            <p:cNvCxnSpPr>
              <a:stCxn id="101" idx="2"/>
            </p:cNvCxnSpPr>
            <p:nvPr/>
          </p:nvCxnSpPr>
          <p:spPr>
            <a:xfrm flipH="1">
              <a:off x="2258942" y="3473638"/>
              <a:ext cx="1014551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CuadroTexto 105"/>
            <p:cNvSpPr txBox="1"/>
            <p:nvPr/>
          </p:nvSpPr>
          <p:spPr>
            <a:xfrm>
              <a:off x="2589067" y="195705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107" name="CuadroTexto 106"/>
            <p:cNvSpPr txBox="1"/>
            <p:nvPr/>
          </p:nvSpPr>
          <p:spPr>
            <a:xfrm>
              <a:off x="2642051" y="3140499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9</a:t>
              </a:r>
            </a:p>
          </p:txBody>
        </p:sp>
        <p:sp>
          <p:nvSpPr>
            <p:cNvPr id="108" name="CuadroTexto 107"/>
            <p:cNvSpPr txBox="1"/>
            <p:nvPr/>
          </p:nvSpPr>
          <p:spPr>
            <a:xfrm>
              <a:off x="3461630" y="2726576"/>
              <a:ext cx="333637" cy="4190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4</a:t>
              </a:r>
              <a:endParaRPr lang="es-ES" dirty="0"/>
            </a:p>
          </p:txBody>
        </p:sp>
      </p:grpSp>
      <p:sp>
        <p:nvSpPr>
          <p:cNvPr id="52" name="Rectángulo 51"/>
          <p:cNvSpPr/>
          <p:nvPr/>
        </p:nvSpPr>
        <p:spPr>
          <a:xfrm>
            <a:off x="7402389" y="3504279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/>
              <a:t>B</a:t>
            </a:r>
          </a:p>
        </p:txBody>
      </p:sp>
      <p:cxnSp>
        <p:nvCxnSpPr>
          <p:cNvPr id="53" name="Conector recto de flecha 52"/>
          <p:cNvCxnSpPr>
            <a:stCxn id="52" idx="3"/>
          </p:cNvCxnSpPr>
          <p:nvPr/>
        </p:nvCxnSpPr>
        <p:spPr>
          <a:xfrm>
            <a:off x="8002689" y="3676103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ángulo 53"/>
          <p:cNvSpPr/>
          <p:nvPr/>
        </p:nvSpPr>
        <p:spPr>
          <a:xfrm>
            <a:off x="8319581" y="3515945"/>
            <a:ext cx="600300" cy="343648"/>
          </a:xfrm>
          <a:prstGeom prst="rect">
            <a:avLst/>
          </a:pr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s-ES" sz="2400" dirty="0" smtClean="0"/>
              <a:t>A</a:t>
            </a:r>
            <a:endParaRPr lang="es-ES" sz="2400" dirty="0"/>
          </a:p>
        </p:txBody>
      </p:sp>
      <p:cxnSp>
        <p:nvCxnSpPr>
          <p:cNvPr id="55" name="Conector recto de flecha 54"/>
          <p:cNvCxnSpPr>
            <a:stCxn id="54" idx="3"/>
          </p:cNvCxnSpPr>
          <p:nvPr/>
        </p:nvCxnSpPr>
        <p:spPr>
          <a:xfrm>
            <a:off x="8919881" y="3687769"/>
            <a:ext cx="318945" cy="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2572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1154668"/>
            <a:ext cx="262964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Greedy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Best-First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6483144" y="1154668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3107766" y="1154668"/>
            <a:ext cx="2660856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Dijkstra</a:t>
            </a:r>
            <a:endParaRPr lang="es-ES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2256117"/>
            <a:ext cx="9302547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Zapf Dingbats" charset="0"/>
              <a:buChar char="✔"/>
            </a:pP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GBFS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takes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advantage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of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domain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information</a:t>
            </a:r>
            <a:r>
              <a:rPr lang="es-ES" sz="2000" b="1" dirty="0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closeness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destination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guide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search</a:t>
            </a: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285750" indent="-285750">
              <a:buFont typeface="Zapf Dingbats" charset="0"/>
              <a:buChar char="✔"/>
            </a:pP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285750" indent="-285750">
              <a:buFont typeface="Zapf Dingbats" charset="0"/>
              <a:buChar char="✔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Greedy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advance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target 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which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makes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it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Arial Narrow"/>
                <a:ea typeface="Zapf Dingbats"/>
                <a:cs typeface="Arial Narrow"/>
                <a:sym typeface="Zapf Dingbats"/>
              </a:rPr>
              <a:t>fast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</a:t>
            </a:r>
          </a:p>
          <a:p>
            <a:pPr marL="285750" indent="-285750">
              <a:buFont typeface="Zapf Dingbats" charset="0"/>
              <a:buChar char="✔"/>
            </a:pP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342900" indent="-342900">
              <a:buFont typeface="Zapf Dingbats" charset="0"/>
              <a:buChar char="✖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Only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considers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closeness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to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target,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not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cost</a:t>
            </a: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342900" indent="-342900">
              <a:buFont typeface="Zapf Dingbats" charset="0"/>
              <a:buChar char="✖"/>
            </a:pP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342900" indent="-342900">
              <a:buFont typeface="Zapf Dingbats" charset="0"/>
              <a:buChar char="✖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Cannot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guarantee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the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optimal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solution</a:t>
            </a: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342900" indent="-342900">
              <a:buFont typeface="Zapf Dingbats" charset="0"/>
              <a:buChar char="✖"/>
            </a:pPr>
            <a:endParaRPr lang="es-ES" sz="2000" dirty="0" smtClean="0">
              <a:latin typeface="Arial Narrow"/>
              <a:ea typeface="Zapf Dingbats"/>
              <a:cs typeface="Arial Narrow"/>
              <a:sym typeface="Zapf Dingbats"/>
            </a:endParaRPr>
          </a:p>
          <a:p>
            <a:pPr marL="342900" indent="-342900">
              <a:buFont typeface="Zapf Dingbats" charset="0"/>
              <a:buChar char="✖"/>
            </a:pP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Sometimes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,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it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might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not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find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a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solution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at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all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(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find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an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 </a:t>
            </a:r>
            <a:r>
              <a:rPr lang="es-ES" sz="2000" dirty="0" err="1" smtClean="0">
                <a:latin typeface="Arial Narrow"/>
                <a:ea typeface="Zapf Dingbats"/>
                <a:cs typeface="Arial Narrow"/>
                <a:sym typeface="Zapf Dingbats"/>
              </a:rPr>
              <a:t>example</a:t>
            </a:r>
            <a:r>
              <a:rPr lang="es-ES" sz="2000" dirty="0" smtClean="0">
                <a:latin typeface="Arial Narrow"/>
                <a:ea typeface="Zapf Dingbats"/>
                <a:cs typeface="Arial Narrow"/>
                <a:sym typeface="Zapf Dingbats"/>
              </a:rPr>
              <a:t>)</a:t>
            </a:r>
          </a:p>
          <a:p>
            <a:pPr marL="342900" indent="-342900">
              <a:buFont typeface="Zapf Dingbats" charset="0"/>
              <a:buChar char="✖"/>
            </a:pP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666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>
          <a:xfrm>
            <a:off x="-16433" y="122503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870789"/>
            <a:ext cx="26296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Greedy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Best-First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Search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483144" y="870789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107766" y="870789"/>
            <a:ext cx="266085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10552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0990" y="1778001"/>
            <a:ext cx="912301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Proposed in 1959 by </a:t>
            </a:r>
            <a:r>
              <a:rPr lang="en-GB" sz="2400" dirty="0" err="1" smtClean="0">
                <a:latin typeface="Arial Narrow"/>
                <a:cs typeface="Arial Narrow"/>
              </a:rPr>
              <a:t>Ducth</a:t>
            </a:r>
            <a:r>
              <a:rPr lang="en-GB" sz="2400" dirty="0" smtClean="0">
                <a:latin typeface="Arial Narrow"/>
                <a:cs typeface="Arial Narrow"/>
              </a:rPr>
              <a:t> mathematician/computer </a:t>
            </a:r>
            <a:r>
              <a:rPr lang="en-GB" sz="2400" dirty="0" err="1" smtClean="0">
                <a:latin typeface="Arial Narrow"/>
                <a:cs typeface="Arial Narrow"/>
              </a:rPr>
              <a:t>scientis</a:t>
            </a:r>
            <a:r>
              <a:rPr lang="en-GB" sz="2400" dirty="0" smtClean="0">
                <a:latin typeface="Arial Narrow"/>
                <a:cs typeface="Arial Narrow"/>
              </a:rPr>
              <a:t> </a:t>
            </a:r>
            <a:r>
              <a:rPr lang="en-GB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Edsger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n-GB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Dijkstra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</a:p>
          <a:p>
            <a:endParaRPr lang="en-GB" sz="24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It works for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non-negative weighted graphs</a:t>
            </a:r>
          </a:p>
          <a:p>
            <a:pPr marL="285750" indent="-285750">
              <a:buFont typeface="Arial"/>
              <a:buChar char="•"/>
            </a:pPr>
            <a:endParaRPr lang="en-GB" sz="24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Iterative algorithm </a:t>
            </a:r>
            <a:r>
              <a:rPr lang="en-GB" sz="2400" dirty="0" smtClean="0">
                <a:latin typeface="Arial Narrow"/>
                <a:cs typeface="Arial Narrow"/>
              </a:rPr>
              <a:t>that finds the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shortest path </a:t>
            </a:r>
            <a:r>
              <a:rPr lang="en-GB" sz="2400" dirty="0" smtClean="0">
                <a:latin typeface="Arial Narrow"/>
                <a:cs typeface="Arial Narrow"/>
              </a:rPr>
              <a:t>from one node of the graph to the rest of nodes</a:t>
            </a:r>
          </a:p>
          <a:p>
            <a:pPr marL="285750" indent="-285750">
              <a:buFont typeface="Arial"/>
              <a:buChar char="•"/>
            </a:pPr>
            <a:endParaRPr lang="en-GB" sz="24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It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explores</a:t>
            </a:r>
            <a:r>
              <a:rPr lang="en-GB" sz="2400" dirty="0" smtClean="0">
                <a:latin typeface="Arial Narrow"/>
                <a:cs typeface="Arial Narrow"/>
              </a:rPr>
              <a:t>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the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whole graph</a:t>
            </a:r>
            <a:r>
              <a:rPr lang="en-GB" sz="2400" dirty="0">
                <a:latin typeface="Arial Narrow"/>
                <a:cs typeface="Arial Narrow"/>
              </a:rPr>
              <a:t> </a:t>
            </a:r>
            <a:r>
              <a:rPr lang="en-GB" sz="2400" dirty="0" smtClean="0">
                <a:latin typeface="Arial Narrow"/>
                <a:cs typeface="Arial Narrow"/>
              </a:rPr>
              <a:t>and </a:t>
            </a:r>
            <a:r>
              <a:rPr lang="en-GB" sz="2400" dirty="0" smtClean="0">
                <a:latin typeface="Arial Narrow"/>
                <a:cs typeface="Arial Narrow"/>
              </a:rPr>
              <a:t>registers </a:t>
            </a:r>
            <a:r>
              <a:rPr lang="en-GB" sz="2400" dirty="0" smtClean="0">
                <a:latin typeface="Arial Narrow"/>
                <a:cs typeface="Arial Narrow"/>
              </a:rPr>
              <a:t>the best </a:t>
            </a:r>
            <a:r>
              <a:rPr lang="en-GB" sz="2400" dirty="0" smtClean="0">
                <a:latin typeface="Arial Narrow"/>
                <a:cs typeface="Arial Narrow"/>
              </a:rPr>
              <a:t>(lowest cost) </a:t>
            </a:r>
            <a:r>
              <a:rPr lang="en-GB" sz="2400" dirty="0" smtClean="0">
                <a:latin typeface="Arial Narrow"/>
                <a:cs typeface="Arial Narrow"/>
              </a:rPr>
              <a:t>route found. </a:t>
            </a:r>
          </a:p>
          <a:p>
            <a:pPr marL="285750" indent="-285750">
              <a:buFont typeface="Arial"/>
              <a:buChar char="•"/>
            </a:pPr>
            <a:endParaRPr lang="en-GB" sz="2400" dirty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Decisions based solely on the </a:t>
            </a:r>
            <a:r>
              <a:rPr lang="en-GB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cost of edges 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-16433" y="122503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Path Finding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870789"/>
            <a:ext cx="26296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Greedy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Best-First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Search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6483144" y="870789"/>
            <a:ext cx="26608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A* (A </a:t>
            </a:r>
            <a:r>
              <a:rPr lang="es-ES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star</a:t>
            </a:r>
            <a:r>
              <a:rPr lang="es-ES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)</a:t>
            </a:r>
            <a:endParaRPr lang="es-ES" dirty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107766" y="870789"/>
            <a:ext cx="2660856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Dijkstra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50393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29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1361115" y="18758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510716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0" y="3854824"/>
            <a:ext cx="5465063" cy="400110"/>
          </a:xfrm>
          <a:prstGeom prst="rect">
            <a:avLst/>
          </a:prstGeom>
          <a:solidFill>
            <a:srgbClr val="DDD9C3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 err="1" smtClean="0">
                <a:latin typeface="Arial Narrow"/>
                <a:cs typeface="Arial Narrow"/>
              </a:rPr>
              <a:t>Initialise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routing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table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exploration</a:t>
            </a:r>
            <a:r>
              <a:rPr lang="es-ES" sz="2000" dirty="0" smtClean="0">
                <a:latin typeface="Arial Narrow"/>
                <a:cs typeface="Arial Narrow"/>
              </a:rPr>
              <a:t> has </a:t>
            </a:r>
            <a:r>
              <a:rPr lang="es-ES" sz="2000" dirty="0" err="1" smtClean="0">
                <a:latin typeface="Arial Narrow"/>
                <a:cs typeface="Arial Narrow"/>
              </a:rPr>
              <a:t>not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begun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yet</a:t>
            </a:r>
            <a:r>
              <a:rPr lang="es-ES" sz="2000" dirty="0" smtClean="0">
                <a:latin typeface="Arial Narrow"/>
                <a:cs typeface="Arial Narrow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44146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Lab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.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Submission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3" y="1251199"/>
            <a:ext cx="6660798" cy="83099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73 students (out of 141) have not made any attempt yet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13 students over 90 already </a:t>
            </a:r>
            <a:r>
              <a:rPr lang="en-GB" sz="2400" dirty="0" smtClean="0">
                <a:latin typeface="Arial Narrow"/>
                <a:cs typeface="Arial Narrow"/>
                <a:sym typeface="Wingdings"/>
              </a:rPr>
              <a:t></a:t>
            </a:r>
            <a:endParaRPr lang="en-GB" sz="24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6305177"/>
            <a:ext cx="9144000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This lab submission closes at </a:t>
            </a:r>
            <a:r>
              <a:rPr lang="en-GB" sz="2400" b="1" dirty="0" smtClean="0">
                <a:latin typeface="Arial Narrow"/>
                <a:cs typeface="Arial Narrow"/>
              </a:rPr>
              <a:t>4PM on Friday 8</a:t>
            </a:r>
            <a:r>
              <a:rPr lang="en-GB" sz="2400" b="1" baseline="30000" dirty="0" smtClean="0">
                <a:latin typeface="Arial Narrow"/>
                <a:cs typeface="Arial Narrow"/>
              </a:rPr>
              <a:t>th</a:t>
            </a:r>
            <a:r>
              <a:rPr lang="en-GB" sz="2400" b="1" dirty="0" smtClean="0">
                <a:latin typeface="Arial Narrow"/>
                <a:cs typeface="Arial Narrow"/>
              </a:rPr>
              <a:t> February</a:t>
            </a:r>
            <a:endParaRPr lang="en-GB" sz="2400" b="1" dirty="0">
              <a:latin typeface="Arial Narrow"/>
              <a:cs typeface="Arial Narrow"/>
            </a:endParaRPr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4636163"/>
              </p:ext>
            </p:extLst>
          </p:nvPr>
        </p:nvGraphicFramePr>
        <p:xfrm>
          <a:off x="1792942" y="2196355"/>
          <a:ext cx="5722470" cy="4108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795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1" name="CuadroTexto 70"/>
          <p:cNvSpPr txBox="1"/>
          <p:nvPr/>
        </p:nvSpPr>
        <p:spPr>
          <a:xfrm>
            <a:off x="0" y="3854824"/>
            <a:ext cx="5465063" cy="400110"/>
          </a:xfrm>
          <a:prstGeom prst="rect">
            <a:avLst/>
          </a:prstGeom>
          <a:solidFill>
            <a:srgbClr val="DDD9C3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000" dirty="0" err="1" smtClean="0">
                <a:latin typeface="Arial Narrow"/>
                <a:cs typeface="Arial Narrow"/>
              </a:rPr>
              <a:t>Initialise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routing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table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exploration</a:t>
            </a:r>
            <a:r>
              <a:rPr lang="es-ES" sz="2000" dirty="0" smtClean="0">
                <a:latin typeface="Arial Narrow"/>
                <a:cs typeface="Arial Narrow"/>
              </a:rPr>
              <a:t> has </a:t>
            </a:r>
            <a:r>
              <a:rPr lang="es-ES" sz="2000" dirty="0" err="1" smtClean="0">
                <a:latin typeface="Arial Narrow"/>
                <a:cs typeface="Arial Narrow"/>
              </a:rPr>
              <a:t>not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begun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yet</a:t>
            </a:r>
            <a:r>
              <a:rPr lang="es-ES" sz="2000" dirty="0" smtClean="0">
                <a:latin typeface="Arial Narrow"/>
                <a:cs typeface="Arial Narrow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graphicFrame>
        <p:nvGraphicFramePr>
          <p:cNvPr id="73" name="Tabla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5711763"/>
              </p:ext>
            </p:extLst>
          </p:nvPr>
        </p:nvGraphicFramePr>
        <p:xfrm>
          <a:off x="885293" y="4573196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782767" y="1336790"/>
            <a:ext cx="10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(A,A)=0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2858730" y="143447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4395539" y="175764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(A,C)=∞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2745803" y="3235757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723810" y="323719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05435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1" name="CuadroTexto 70"/>
          <p:cNvSpPr txBox="1"/>
          <p:nvPr/>
        </p:nvSpPr>
        <p:spPr>
          <a:xfrm>
            <a:off x="0" y="3899647"/>
            <a:ext cx="8038353" cy="400110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Arial Narrow"/>
                <a:cs typeface="Arial Narrow"/>
              </a:rPr>
              <a:t>2. </a:t>
            </a:r>
            <a:r>
              <a:rPr lang="es-ES" sz="2000" dirty="0" err="1" smtClean="0">
                <a:latin typeface="Arial Narrow"/>
                <a:cs typeface="Arial Narrow"/>
              </a:rPr>
              <a:t>Initialise</a:t>
            </a:r>
            <a:r>
              <a:rPr lang="es-ES" sz="2000" dirty="0" smtClean="0">
                <a:latin typeface="Arial Narrow"/>
                <a:cs typeface="Arial Narrow"/>
              </a:rPr>
              <a:t> set of </a:t>
            </a:r>
            <a:r>
              <a:rPr lang="es-ES" sz="2000" dirty="0" err="1" smtClean="0">
                <a:latin typeface="Arial Narrow"/>
                <a:cs typeface="Arial Narrow"/>
              </a:rPr>
              <a:t>unvisited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nodes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all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vertices</a:t>
            </a:r>
            <a:r>
              <a:rPr lang="es-ES" sz="2000" dirty="0" smtClean="0">
                <a:latin typeface="Arial Narrow"/>
                <a:cs typeface="Arial Narrow"/>
              </a:rPr>
              <a:t> of G, as </a:t>
            </a:r>
            <a:r>
              <a:rPr lang="es-ES" sz="2000" dirty="0" err="1" smtClean="0">
                <a:latin typeface="Arial Narrow"/>
                <a:cs typeface="Arial Narrow"/>
              </a:rPr>
              <a:t>exploration</a:t>
            </a:r>
            <a:r>
              <a:rPr lang="es-ES" sz="2000" dirty="0" smtClean="0">
                <a:latin typeface="Arial Narrow"/>
                <a:cs typeface="Arial Narrow"/>
              </a:rPr>
              <a:t> has </a:t>
            </a:r>
            <a:r>
              <a:rPr lang="es-ES" sz="2000" dirty="0" err="1" smtClean="0">
                <a:latin typeface="Arial Narrow"/>
                <a:cs typeface="Arial Narrow"/>
              </a:rPr>
              <a:t>not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begun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yet</a:t>
            </a:r>
            <a:r>
              <a:rPr lang="es-ES" sz="2000" dirty="0" smtClean="0">
                <a:latin typeface="Arial Narrow"/>
                <a:cs typeface="Arial Narrow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782767" y="1336790"/>
            <a:ext cx="10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(A,A)=0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2858730" y="143447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4395539" y="175764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(A,C)=∞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2745803" y="3235757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723810" y="323719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64744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428213" y="4561256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CuadroTexto 31"/>
          <p:cNvSpPr txBox="1"/>
          <p:nvPr/>
        </p:nvSpPr>
        <p:spPr>
          <a:xfrm>
            <a:off x="782767" y="1336790"/>
            <a:ext cx="10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(A,A)=0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2858730" y="143447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4395539" y="175764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(A,C)=∞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5" name="CuadroTexto 34"/>
          <p:cNvSpPr txBox="1"/>
          <p:nvPr/>
        </p:nvSpPr>
        <p:spPr>
          <a:xfrm>
            <a:off x="2745803" y="3235757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723810" y="323719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0" y="3899647"/>
            <a:ext cx="8038353" cy="400110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 smtClean="0">
                <a:latin typeface="Arial Narrow"/>
                <a:cs typeface="Arial Narrow"/>
              </a:rPr>
              <a:t>2. </a:t>
            </a:r>
            <a:r>
              <a:rPr lang="es-ES" sz="2000" dirty="0" err="1" smtClean="0">
                <a:latin typeface="Arial Narrow"/>
                <a:cs typeface="Arial Narrow"/>
              </a:rPr>
              <a:t>Initialise</a:t>
            </a:r>
            <a:r>
              <a:rPr lang="es-ES" sz="2000" dirty="0" smtClean="0">
                <a:latin typeface="Arial Narrow"/>
                <a:cs typeface="Arial Narrow"/>
              </a:rPr>
              <a:t> set of </a:t>
            </a:r>
            <a:r>
              <a:rPr lang="es-ES" sz="2000" dirty="0" err="1" smtClean="0">
                <a:latin typeface="Arial Narrow"/>
                <a:cs typeface="Arial Narrow"/>
              </a:rPr>
              <a:t>unvisited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nodes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all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vertices</a:t>
            </a:r>
            <a:r>
              <a:rPr lang="es-ES" sz="2000" dirty="0" smtClean="0">
                <a:latin typeface="Arial Narrow"/>
                <a:cs typeface="Arial Narrow"/>
              </a:rPr>
              <a:t> of G, as </a:t>
            </a:r>
            <a:r>
              <a:rPr lang="es-ES" sz="2000" dirty="0" err="1" smtClean="0">
                <a:latin typeface="Arial Narrow"/>
                <a:cs typeface="Arial Narrow"/>
              </a:rPr>
              <a:t>exploration</a:t>
            </a:r>
            <a:r>
              <a:rPr lang="es-ES" sz="2000" dirty="0" smtClean="0">
                <a:latin typeface="Arial Narrow"/>
                <a:cs typeface="Arial Narrow"/>
              </a:rPr>
              <a:t> has </a:t>
            </a:r>
            <a:r>
              <a:rPr lang="es-ES" sz="2000" dirty="0" err="1" smtClean="0">
                <a:latin typeface="Arial Narrow"/>
                <a:cs typeface="Arial Narrow"/>
              </a:rPr>
              <a:t>not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begun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yet</a:t>
            </a:r>
            <a:r>
              <a:rPr lang="es-ES" sz="2000" dirty="0" smtClean="0">
                <a:latin typeface="Arial Narrow"/>
                <a:cs typeface="Arial Narrow"/>
              </a:rPr>
              <a:t>)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47576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1" name="CuadroTexto 70"/>
          <p:cNvSpPr txBox="1"/>
          <p:nvPr/>
        </p:nvSpPr>
        <p:spPr>
          <a:xfrm>
            <a:off x="0" y="4019175"/>
            <a:ext cx="2626207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smtClean="0">
                <a:latin typeface="Arial Narrow"/>
                <a:cs typeface="Arial Narrow"/>
              </a:rPr>
              <a:t>Summary of initialisation:</a:t>
            </a:r>
            <a:endParaRPr lang="en-GB" sz="2000">
              <a:latin typeface="Arial Narrow"/>
              <a:cs typeface="Arial Narrow"/>
            </a:endParaRPr>
          </a:p>
        </p:txBody>
      </p:sp>
      <p:graphicFrame>
        <p:nvGraphicFramePr>
          <p:cNvPr id="73" name="Tabla 7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695941"/>
              </p:ext>
            </p:extLst>
          </p:nvPr>
        </p:nvGraphicFramePr>
        <p:xfrm>
          <a:off x="885293" y="4573196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5836919" y="4561256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5836919" y="6428904"/>
            <a:ext cx="11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Routing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table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5836919" y="5356125"/>
            <a:ext cx="270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Set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unvisited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unexplored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" name="Conector recto de flecha 5"/>
          <p:cNvCxnSpPr>
            <a:endCxn id="31" idx="2"/>
          </p:cNvCxnSpPr>
          <p:nvPr/>
        </p:nvCxnSpPr>
        <p:spPr>
          <a:xfrm flipV="1">
            <a:off x="6570453" y="4930588"/>
            <a:ext cx="0" cy="42553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>
            <a:stCxn id="4" idx="1"/>
          </p:cNvCxnSpPr>
          <p:nvPr/>
        </p:nvCxnSpPr>
        <p:spPr>
          <a:xfrm flipH="1">
            <a:off x="5094941" y="6613570"/>
            <a:ext cx="741978" cy="2031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82767" y="1336790"/>
            <a:ext cx="10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(A,A)=0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2858730" y="1434478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4395539" y="1757644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(A,C)=∞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2745803" y="3235757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723810" y="3237191"/>
            <a:ext cx="1056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(A,E)=∞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=--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490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710400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995178" y="119186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2130939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22452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1" name="CuadroTexto 70"/>
          <p:cNvSpPr txBox="1"/>
          <p:nvPr/>
        </p:nvSpPr>
        <p:spPr>
          <a:xfrm>
            <a:off x="0" y="4019175"/>
            <a:ext cx="2626207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Narrow"/>
                <a:cs typeface="Arial Narrow"/>
              </a:rPr>
              <a:t>3. Iterative body:</a:t>
            </a:r>
            <a:endParaRPr lang="en-GB" sz="20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4616824"/>
            <a:ext cx="9144000" cy="203132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minimum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distance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 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coming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u) : </a:t>
            </a:r>
            <a:r>
              <a:rPr lang="es-ES" dirty="0" smtClean="0">
                <a:latin typeface="Consolas"/>
                <a:cs typeface="Consolas"/>
              </a:rPr>
              <a:t>d=</a:t>
            </a:r>
            <a:r>
              <a:rPr lang="es-ES" dirty="0" err="1" smtClean="0">
                <a:latin typeface="Consolas"/>
                <a:cs typeface="Consolas"/>
              </a:rPr>
              <a:t>dist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A,u</a:t>
            </a:r>
            <a:r>
              <a:rPr lang="es-ES" dirty="0" smtClean="0">
                <a:latin typeface="Consolas"/>
                <a:cs typeface="Consolas"/>
              </a:rPr>
              <a:t>)+</a:t>
            </a:r>
            <a:r>
              <a:rPr lang="es-ES" dirty="0" err="1" smtClean="0">
                <a:latin typeface="Consolas"/>
                <a:cs typeface="Consolas"/>
              </a:rPr>
              <a:t>weight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u,n</a:t>
            </a:r>
            <a:r>
              <a:rPr lang="es-ES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if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, 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end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for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782767" y="1336790"/>
            <a:ext cx="10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(A,A)=0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2858730" y="1434478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4395539" y="1757644"/>
            <a:ext cx="1003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(A,C)=3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=B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1" name="CuadroTexto 40"/>
          <p:cNvSpPr txBox="1"/>
          <p:nvPr/>
        </p:nvSpPr>
        <p:spPr>
          <a:xfrm>
            <a:off x="2745803" y="3235757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(A,D)=5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723810" y="3237191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CuadroTexto 35"/>
          <p:cNvSpPr txBox="1"/>
          <p:nvPr/>
        </p:nvSpPr>
        <p:spPr>
          <a:xfrm>
            <a:off x="0" y="952602"/>
            <a:ext cx="517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Arial Narrow"/>
                <a:cs typeface="Arial Narrow"/>
              </a:rPr>
              <a:t>Shortest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paths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latin typeface="Arial Narrow"/>
                <a:cs typeface="Arial Narrow"/>
              </a:rPr>
              <a:t>A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rest</a:t>
            </a:r>
            <a:r>
              <a:rPr lang="es-ES" sz="2400" dirty="0" smtClean="0">
                <a:latin typeface="Arial Narrow"/>
                <a:cs typeface="Arial Narrow"/>
              </a:rPr>
              <a:t>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61481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8" name="Agrupar 47"/>
          <p:cNvGrpSpPr/>
          <p:nvPr/>
        </p:nvGrpSpPr>
        <p:grpSpPr>
          <a:xfrm>
            <a:off x="126553" y="1247229"/>
            <a:ext cx="4287926" cy="1686983"/>
            <a:chOff x="2739129" y="958655"/>
            <a:chExt cx="4287926" cy="1686983"/>
          </a:xfrm>
        </p:grpSpPr>
        <p:sp>
          <p:nvSpPr>
            <p:cNvPr id="49" name="Elipse 4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D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B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A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C</a:t>
              </a: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6"/>
              <a:endCxn id="5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/>
            <p:cNvSpPr txBox="1"/>
            <p:nvPr/>
          </p:nvSpPr>
          <p:spPr>
            <a:xfrm>
              <a:off x="3973691" y="112413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1</a:t>
              </a: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2739129" y="165223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3</a:t>
              </a: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7</a:t>
              </a: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5845768" y="211468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2</a:t>
              </a:r>
            </a:p>
          </p:txBody>
        </p:sp>
      </p:grpSp>
      <p:cxnSp>
        <p:nvCxnSpPr>
          <p:cNvPr id="67" name="Conector recto de flecha 66"/>
          <p:cNvCxnSpPr>
            <a:stCxn id="52" idx="5"/>
            <a:endCxn id="49" idx="1"/>
          </p:cNvCxnSpPr>
          <p:nvPr/>
        </p:nvCxnSpPr>
        <p:spPr>
          <a:xfrm>
            <a:off x="791649" y="1667768"/>
            <a:ext cx="1660539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1548564" y="178204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6275294" y="1294473"/>
            <a:ext cx="2704352" cy="101566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/>
              <a:t>Let’s</a:t>
            </a:r>
            <a:r>
              <a:rPr lang="es-ES" sz="2000" dirty="0" smtClean="0"/>
              <a:t> </a:t>
            </a:r>
            <a:r>
              <a:rPr lang="es-ES" sz="2000" dirty="0" err="1" smtClean="0"/>
              <a:t>assume</a:t>
            </a:r>
            <a:r>
              <a:rPr lang="es-ES" sz="2000" dirty="0" smtClean="0"/>
              <a:t> </a:t>
            </a:r>
            <a:r>
              <a:rPr lang="es-ES" sz="2000" dirty="0" err="1" smtClean="0"/>
              <a:t>for</a:t>
            </a:r>
            <a:r>
              <a:rPr lang="es-ES" sz="2000" dirty="0" smtClean="0"/>
              <a:t> </a:t>
            </a:r>
            <a:r>
              <a:rPr lang="es-ES" sz="2000" dirty="0" err="1" smtClean="0"/>
              <a:t>this</a:t>
            </a:r>
            <a:r>
              <a:rPr lang="es-ES" sz="2000" dirty="0" smtClean="0"/>
              <a:t> </a:t>
            </a:r>
            <a:r>
              <a:rPr lang="es-ES" sz="2000" dirty="0" err="1" smtClean="0"/>
              <a:t>example</a:t>
            </a:r>
            <a:r>
              <a:rPr lang="es-ES" sz="2000" dirty="0" smtClean="0"/>
              <a:t> of </a:t>
            </a:r>
            <a:r>
              <a:rPr lang="es-ES" sz="2000" dirty="0" err="1" smtClean="0"/>
              <a:t>execution</a:t>
            </a:r>
            <a:r>
              <a:rPr lang="es-ES" sz="2000" dirty="0" smtClean="0"/>
              <a:t> </a:t>
            </a:r>
            <a:r>
              <a:rPr lang="es-ES" sz="2000" dirty="0" err="1" smtClean="0"/>
              <a:t>that</a:t>
            </a:r>
            <a:r>
              <a:rPr lang="es-ES" sz="2000" dirty="0" smtClean="0"/>
              <a:t> </a:t>
            </a:r>
            <a:r>
              <a:rPr lang="es-ES" sz="2000" dirty="0" err="1" smtClean="0"/>
              <a:t>source</a:t>
            </a:r>
            <a:r>
              <a:rPr lang="es-ES" sz="2000" dirty="0" smtClean="0"/>
              <a:t> </a:t>
            </a:r>
            <a:r>
              <a:rPr lang="es-ES" sz="2000" dirty="0" err="1" smtClean="0"/>
              <a:t>node</a:t>
            </a:r>
            <a:r>
              <a:rPr lang="es-ES" sz="2000" dirty="0"/>
              <a:t> </a:t>
            </a:r>
            <a:r>
              <a:rPr lang="es-ES" sz="2000" dirty="0" err="1" smtClean="0"/>
              <a:t>is</a:t>
            </a:r>
            <a:r>
              <a:rPr lang="es-ES" sz="2000" dirty="0" smtClean="0"/>
              <a:t>  A</a:t>
            </a:r>
            <a:endParaRPr lang="es-ES" sz="20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</p:spTree>
    <p:extLst>
      <p:ext uri="{BB962C8B-B14F-4D97-AF65-F5344CB8AC3E}">
        <p14:creationId xmlns:p14="http://schemas.microsoft.com/office/powerpoint/2010/main" val="3785532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CuadroTexto 3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-22857" y="873619"/>
            <a:ext cx="4936953" cy="2546732"/>
            <a:chOff x="-22857" y="873619"/>
            <a:chExt cx="4936953" cy="2546732"/>
          </a:xfrm>
        </p:grpSpPr>
        <p:grpSp>
          <p:nvGrpSpPr>
            <p:cNvPr id="48" name="Agrupar 47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49" name="Elipse 48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2" name="Elipse 51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Elipse 52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4" name="Conector recto de flecha 53"/>
              <p:cNvCxnSpPr>
                <a:stCxn id="52" idx="6"/>
                <a:endCxn id="50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recto de flecha 54"/>
              <p:cNvCxnSpPr>
                <a:stCxn id="50" idx="4"/>
                <a:endCxn id="49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ctor recto de flecha 55"/>
              <p:cNvCxnSpPr>
                <a:stCxn id="49" idx="2"/>
                <a:endCxn id="51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ector recto de flecha 56"/>
              <p:cNvCxnSpPr>
                <a:stCxn id="51" idx="0"/>
                <a:endCxn id="52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de flecha 57"/>
              <p:cNvCxnSpPr>
                <a:stCxn id="53" idx="2"/>
                <a:endCxn id="50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49" idx="6"/>
                <a:endCxn id="53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CuadroTexto 59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1" name="CuadroTexto 60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2" name="CuadroTexto 61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63" name="CuadroTexto 62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64" name="CuadroTexto 63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67" name="Conector recto de flecha 66"/>
            <p:cNvCxnSpPr>
              <a:stCxn id="52" idx="5"/>
              <a:endCxn id="49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38" name="CuadroTexto 3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39" name="CuadroTexto 38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3844572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21288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Rectángulo 2"/>
          <p:cNvSpPr/>
          <p:nvPr/>
        </p:nvSpPr>
        <p:spPr>
          <a:xfrm>
            <a:off x="0" y="3660925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7735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adroTexto 8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49418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grpSp>
        <p:nvGrpSpPr>
          <p:cNvPr id="32" name="Agrupar 31"/>
          <p:cNvGrpSpPr/>
          <p:nvPr/>
        </p:nvGrpSpPr>
        <p:grpSpPr>
          <a:xfrm>
            <a:off x="-22857" y="873619"/>
            <a:ext cx="4936953" cy="2546732"/>
            <a:chOff x="-22857" y="873619"/>
            <a:chExt cx="4936953" cy="2546732"/>
          </a:xfrm>
        </p:grpSpPr>
        <p:grpSp>
          <p:nvGrpSpPr>
            <p:cNvPr id="33" name="Agrupar 32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47" name="Elipse 46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Elipse 65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Elipse 70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72" name="Conector recto de flecha 71"/>
              <p:cNvCxnSpPr>
                <a:stCxn id="69" idx="6"/>
                <a:endCxn id="66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66" idx="4"/>
                <a:endCxn id="47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de flecha 73"/>
              <p:cNvCxnSpPr>
                <a:stCxn id="47" idx="2"/>
                <a:endCxn id="68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68" idx="0"/>
                <a:endCxn id="69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71" idx="2"/>
                <a:endCxn id="66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de flecha 76"/>
              <p:cNvCxnSpPr>
                <a:stCxn id="47" idx="6"/>
                <a:endCxn id="71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CuadroTexto 77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80" name="CuadroTexto 79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35" name="Conector recto de flecha 34"/>
            <p:cNvCxnSpPr>
              <a:stCxn id="69" idx="5"/>
              <a:endCxn id="47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3844572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" name="Rectángulo 2"/>
          <p:cNvSpPr/>
          <p:nvPr/>
        </p:nvSpPr>
        <p:spPr>
          <a:xfrm>
            <a:off x="0" y="3929863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1877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adroTexto 8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213742"/>
            <a:ext cx="629023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27351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grpSp>
        <p:nvGrpSpPr>
          <p:cNvPr id="32" name="Agrupar 31"/>
          <p:cNvGrpSpPr/>
          <p:nvPr/>
        </p:nvGrpSpPr>
        <p:grpSpPr>
          <a:xfrm>
            <a:off x="-22857" y="873619"/>
            <a:ext cx="4936953" cy="2546732"/>
            <a:chOff x="-22857" y="873619"/>
            <a:chExt cx="4936953" cy="2546732"/>
          </a:xfrm>
        </p:grpSpPr>
        <p:grpSp>
          <p:nvGrpSpPr>
            <p:cNvPr id="33" name="Agrupar 32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47" name="Elipse 46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6" name="Elipse 65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Elipse 70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72" name="Conector recto de flecha 71"/>
              <p:cNvCxnSpPr>
                <a:stCxn id="69" idx="6"/>
                <a:endCxn id="66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/>
              <p:cNvCxnSpPr>
                <a:stCxn id="66" idx="4"/>
                <a:endCxn id="47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de flecha 73"/>
              <p:cNvCxnSpPr>
                <a:stCxn id="47" idx="2"/>
                <a:endCxn id="68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68" idx="0"/>
                <a:endCxn id="69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71" idx="2"/>
                <a:endCxn id="66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de flecha 76"/>
              <p:cNvCxnSpPr>
                <a:stCxn id="47" idx="6"/>
                <a:endCxn id="71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CuadroTexto 77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79" name="CuadroTexto 78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80" name="CuadroTexto 79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35" name="Conector recto de flecha 34"/>
            <p:cNvCxnSpPr>
              <a:stCxn id="69" idx="5"/>
              <a:endCxn id="47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uadroTexto 35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3844572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9080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adroTexto 86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497621"/>
            <a:ext cx="6589058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1649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pSp>
        <p:nvGrpSpPr>
          <p:cNvPr id="33" name="Agrupar 32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35" name="Agrupar 34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66" name="Elipse 65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Elipse 67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9" name="Elipse 68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71" name="Elipse 70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Elipse 71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73" name="Conector recto de flecha 72"/>
              <p:cNvCxnSpPr>
                <a:stCxn id="71" idx="6"/>
                <a:endCxn id="68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cto de flecha 73"/>
              <p:cNvCxnSpPr>
                <a:stCxn id="68" idx="4"/>
                <a:endCxn id="66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/>
              <p:cNvCxnSpPr>
                <a:stCxn id="66" idx="2"/>
                <a:endCxn id="69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69" idx="0"/>
                <a:endCxn id="71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de flecha 76"/>
              <p:cNvCxnSpPr>
                <a:stCxn id="72" idx="2"/>
                <a:endCxn id="68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66" idx="6"/>
                <a:endCxn id="72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CuadroTexto 78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80" name="CuadroTexto 79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81" name="CuadroTexto 80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84" name="CuadroTexto 83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36" name="Conector recto de flecha 35"/>
            <p:cNvCxnSpPr>
              <a:stCxn id="71" idx="5"/>
              <a:endCxn id="66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uadroTexto 36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380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Lab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Submission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6305177"/>
            <a:ext cx="9144000" cy="461665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This lab submission closes at </a:t>
            </a:r>
            <a:r>
              <a:rPr lang="en-GB" sz="2400" b="1" dirty="0" smtClean="0">
                <a:latin typeface="Arial Narrow"/>
                <a:cs typeface="Arial Narrow"/>
              </a:rPr>
              <a:t>4PM on Friday 15</a:t>
            </a:r>
            <a:r>
              <a:rPr lang="en-GB" sz="2400" b="1" baseline="30000" dirty="0" smtClean="0">
                <a:latin typeface="Arial Narrow"/>
                <a:cs typeface="Arial Narrow"/>
              </a:rPr>
              <a:t>th</a:t>
            </a:r>
            <a:r>
              <a:rPr lang="en-GB" sz="2400" b="1" dirty="0" smtClean="0">
                <a:latin typeface="Arial Narrow"/>
                <a:cs typeface="Arial Narrow"/>
              </a:rPr>
              <a:t> February</a:t>
            </a:r>
            <a:endParaRPr lang="en-GB" sz="2400" b="1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3" y="1251199"/>
            <a:ext cx="6288901" cy="83099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Most students have not made any attempt yet (135)</a:t>
            </a:r>
          </a:p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6 students who attempted: 1 below 40, 5 in [40,70)</a:t>
            </a:r>
            <a:endParaRPr lang="en-GB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7514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adroTexto 89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6655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289703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3" name="CuadroTexto 32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8381998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Agrupar 35"/>
          <p:cNvGrpSpPr/>
          <p:nvPr/>
        </p:nvGrpSpPr>
        <p:grpSpPr>
          <a:xfrm>
            <a:off x="-22857" y="873619"/>
            <a:ext cx="4697897" cy="2546732"/>
            <a:chOff x="-22857" y="873619"/>
            <a:chExt cx="4697897" cy="2546732"/>
          </a:xfrm>
        </p:grpSpPr>
        <p:grpSp>
          <p:nvGrpSpPr>
            <p:cNvPr id="37" name="Agrupar 36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69" name="Elipse 68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Elipse 70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Elipse 71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73" name="Elipse 72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75" name="Conector recto de flecha 74"/>
              <p:cNvCxnSpPr>
                <a:stCxn id="73" idx="6"/>
                <a:endCxn id="71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/>
              <p:cNvCxnSpPr>
                <a:stCxn id="71" idx="4"/>
                <a:endCxn id="69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cto de flecha 76"/>
              <p:cNvCxnSpPr>
                <a:stCxn id="69" idx="2"/>
                <a:endCxn id="72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cto de flecha 77"/>
              <p:cNvCxnSpPr>
                <a:stCxn id="72" idx="0"/>
                <a:endCxn id="73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cto de flecha 78"/>
              <p:cNvCxnSpPr>
                <a:stCxn id="74" idx="2"/>
                <a:endCxn id="71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cto de flecha 79"/>
              <p:cNvCxnSpPr>
                <a:stCxn id="69" idx="6"/>
                <a:endCxn id="74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CuadroTexto 80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82" name="CuadroTexto 81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83" name="CuadroTexto 82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84" name="CuadroTexto 83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5" name="CuadroTexto 84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86" name="CuadroTexto 85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3" name="Conector recto de flecha 42"/>
            <p:cNvCxnSpPr>
              <a:stCxn id="73" idx="5"/>
              <a:endCxn id="69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adroTexto 43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605516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87" name="CuadroTexto 86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721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adroTexto 117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020556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06782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381998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1504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(A,B)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90" name="Agrupar 89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91" name="Agrupar 90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99" name="Elipse 98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Elipse 99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Elipse 100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102" name="Elipse 101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Elipse 102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104" name="Conector recto de flecha 103"/>
              <p:cNvCxnSpPr>
                <a:stCxn id="102" idx="6"/>
                <a:endCxn id="100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cto de flecha 104"/>
              <p:cNvCxnSpPr>
                <a:stCxn id="100" idx="4"/>
                <a:endCxn id="99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de flecha 105"/>
              <p:cNvCxnSpPr>
                <a:stCxn id="99" idx="2"/>
                <a:endCxn id="101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de flecha 106"/>
              <p:cNvCxnSpPr>
                <a:stCxn id="101" idx="0"/>
                <a:endCxn id="102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cto de flecha 107"/>
              <p:cNvCxnSpPr>
                <a:stCxn id="103" idx="2"/>
                <a:endCxn id="100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ector recto de flecha 108"/>
              <p:cNvCxnSpPr>
                <a:stCxn id="99" idx="6"/>
                <a:endCxn id="103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CuadroTexto 109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111" name="CuadroTexto 110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112" name="CuadroTexto 111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113" name="CuadroTexto 112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114" name="CuadroTexto 113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115" name="CuadroTexto 114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92" name="Conector recto de flecha 91"/>
            <p:cNvCxnSpPr>
              <a:stCxn id="102" idx="5"/>
              <a:endCxn id="99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CuadroTexto 92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94" name="CuadroTexto 93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95" name="CuadroTexto 94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96" name="CuadroTexto 95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97" name="CuadroTexto 96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98" name="CuadroTexto 97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116" name="CuadroTexto 115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506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adroTexto 9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334317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80293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381998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53863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d=1 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 in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smtClean="0"/>
              <a:t>∞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 smtClean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2709320" y="971307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1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adroTexto 9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618196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628627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381998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53863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d=1 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 in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smtClean="0"/>
              <a:t>∞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 smtClean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2709320" y="971307"/>
              <a:ext cx="1007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(A,B)=1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2694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adroTexto 9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51618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569047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606113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2709320" y="971307"/>
              <a:ext cx="1007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(A,B)=1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adroTexto 9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050438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52191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0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B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606113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=0+6=6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303845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304435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66256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606113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=0+6=6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823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92" name="CuadroTexto 91"/>
          <p:cNvSpPr txBox="1"/>
          <p:nvPr/>
        </p:nvSpPr>
        <p:spPr>
          <a:xfrm>
            <a:off x="6557083" y="5834780"/>
            <a:ext cx="254900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d</a:t>
            </a:r>
            <a:r>
              <a:rPr lang="es-ES" dirty="0" smtClean="0">
                <a:latin typeface="Arial Narrow"/>
                <a:cs typeface="Arial Narrow"/>
              </a:rPr>
              <a:t>=6 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in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smtClean="0"/>
              <a:t>∞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 smtClean="0"/>
          </a:p>
        </p:txBody>
      </p:sp>
      <p:sp>
        <p:nvSpPr>
          <p:cNvPr id="44" name="CuadroTexto 43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8037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618196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08745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606113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=0+6=6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1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(A,D)=6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07779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6655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401116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770464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4" name="CuadroTexto 43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9914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adroTexto 4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035497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7304743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770464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557083" y="5089553"/>
            <a:ext cx="221504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(A,E)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=0+2=</a:t>
            </a:r>
            <a:r>
              <a:rPr lang="es-ES" dirty="0">
                <a:latin typeface="Arial Narrow"/>
                <a:cs typeface="Arial Narrow"/>
              </a:rPr>
              <a:t>2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743519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Schedule Term2 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first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half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30111" y="1098224"/>
            <a:ext cx="626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Tue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Wed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6433" y="1360692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30111" y="1431247"/>
            <a:ext cx="794455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14-Jan			15-Jan			16-Jan			17-Jan			18-Jan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95829" y="2575351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000000"/>
                </a:solidFill>
              </a:rPr>
              <a:t>Lecture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>
                <a:solidFill>
                  <a:srgbClr val="000000"/>
                </a:solidFill>
              </a:rPr>
              <a:t>12 </a:t>
            </a:r>
            <a:r>
              <a:rPr lang="es-ES" sz="1400" b="1" dirty="0" smtClean="0">
                <a:solidFill>
                  <a:srgbClr val="000000"/>
                </a:solidFill>
              </a:rPr>
              <a:t>		Lab.12					Lab.12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/>
              <a:t>Hashing</a:t>
            </a:r>
            <a:r>
              <a:rPr lang="es-ES" sz="1400" b="1" dirty="0"/>
              <a:t> </a:t>
            </a:r>
            <a:r>
              <a:rPr lang="es-ES" sz="1400" b="1" dirty="0" err="1"/>
              <a:t>quiz</a:t>
            </a:r>
            <a:endParaRPr lang="es-ES" sz="1400" b="1" dirty="0"/>
          </a:p>
          <a:p>
            <a:r>
              <a:rPr lang="es-ES" sz="1400" b="1" dirty="0" smtClean="0">
                <a:solidFill>
                  <a:srgbClr val="FF0000"/>
                </a:solidFill>
              </a:rPr>
              <a:t>	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Submission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Binary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Search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8162" y="3534527"/>
            <a:ext cx="7908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</a:rPr>
              <a:t>Lecture</a:t>
            </a:r>
            <a:r>
              <a:rPr lang="es-ES" sz="1400" b="1" dirty="0">
                <a:solidFill>
                  <a:srgbClr val="000000"/>
                </a:solidFill>
              </a:rPr>
              <a:t> 13		Lab.13					Lab.</a:t>
            </a:r>
            <a:r>
              <a:rPr lang="es-ES" sz="1400" b="1" dirty="0" smtClean="0">
                <a:solidFill>
                  <a:srgbClr val="000000"/>
                </a:solidFill>
              </a:rPr>
              <a:t>13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 smtClean="0">
                <a:solidFill>
                  <a:srgbClr val="000000"/>
                </a:solidFill>
              </a:rPr>
              <a:t>Binary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Search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quiz</a:t>
            </a:r>
            <a:endParaRPr lang="es-ES" sz="1400" b="1" dirty="0" smtClean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		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038162" y="4461440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14 		Lab.14					Lab.14  		</a:t>
            </a:r>
            <a:r>
              <a:rPr lang="es-ES" sz="1400" b="1" dirty="0" err="1">
                <a:solidFill>
                  <a:srgbClr val="000000"/>
                </a:solidFill>
              </a:rPr>
              <a:t>Implicit</a:t>
            </a:r>
            <a:r>
              <a:rPr lang="es-ES" sz="1400" b="1" dirty="0">
                <a:solidFill>
                  <a:srgbClr val="000000"/>
                </a:solidFill>
              </a:rPr>
              <a:t> Data </a:t>
            </a:r>
            <a:r>
              <a:rPr lang="es-ES" sz="1400" b="1" dirty="0" err="1">
                <a:solidFill>
                  <a:srgbClr val="000000"/>
                </a:solidFill>
              </a:rPr>
              <a:t>Structures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quiz</a:t>
            </a:r>
            <a:endParaRPr lang="es-ES" sz="1400" b="1" dirty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          </a:t>
            </a:r>
            <a:r>
              <a:rPr lang="es-ES" sz="1400" b="1" dirty="0">
                <a:solidFill>
                  <a:srgbClr val="000000"/>
                </a:solidFill>
              </a:rPr>
              <a:t>	</a:t>
            </a:r>
            <a:r>
              <a:rPr lang="es-ES" sz="1400" b="1" dirty="0" smtClean="0">
                <a:solidFill>
                  <a:srgbClr val="000000"/>
                </a:solidFill>
              </a:rPr>
              <a:t>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Sub.Heap</a:t>
            </a:r>
            <a:r>
              <a:rPr lang="es-ES" sz="1400" b="1" dirty="0" smtClean="0">
                <a:solidFill>
                  <a:srgbClr val="000000"/>
                </a:solidFill>
              </a:rPr>
              <a:t>, </a:t>
            </a:r>
            <a:r>
              <a:rPr lang="es-ES" sz="1400" b="1" dirty="0" err="1" smtClean="0">
                <a:solidFill>
                  <a:srgbClr val="000000"/>
                </a:solidFill>
              </a:rPr>
              <a:t>Heapsort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69543" y="1682580"/>
            <a:ext cx="96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Lecture</a:t>
            </a:r>
            <a:r>
              <a:rPr lang="es-ES" sz="1400" b="1" dirty="0"/>
              <a:t> 11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30111" y="2321353"/>
            <a:ext cx="7944556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48A54"/>
                </a:solidFill>
              </a:rPr>
              <a:t>21-Jan		</a:t>
            </a:r>
            <a:r>
              <a:rPr lang="es-ES" sz="1200" b="1" dirty="0" smtClean="0">
                <a:solidFill>
                  <a:srgbClr val="948A54"/>
                </a:solidFill>
              </a:rPr>
              <a:t>	22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23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24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25</a:t>
            </a:r>
            <a:r>
              <a:rPr lang="es-ES" sz="1200" b="1" dirty="0">
                <a:solidFill>
                  <a:srgbClr val="948A54"/>
                </a:solidFill>
              </a:rPr>
              <a:t>-</a:t>
            </a:r>
            <a:r>
              <a:rPr lang="es-ES" sz="1200" b="1" dirty="0" smtClean="0">
                <a:solidFill>
                  <a:srgbClr val="948A54"/>
                </a:solidFill>
              </a:rPr>
              <a:t>Jan</a:t>
            </a:r>
            <a:endParaRPr lang="es-ES" sz="12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66383" y="32780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28-Jan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29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30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Feb</a:t>
            </a:r>
            <a:endParaRPr lang="es-ES" sz="12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-16433" y="22624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12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-20557" y="3207528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13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6060" y="41626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14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112" y="5124996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1066384" y="4218231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04-Feb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05-Feb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06-Feb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07-Feb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08-Feb</a:t>
            </a:r>
            <a:endParaRPr lang="es-ES" sz="12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09940" y="5364392"/>
            <a:ext cx="7908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15 		Lab.15					Lab.15  		</a:t>
            </a:r>
            <a:r>
              <a:rPr lang="es-ES" sz="1400" b="1" dirty="0" err="1" smtClean="0">
                <a:solidFill>
                  <a:srgbClr val="000000"/>
                </a:solidFill>
              </a:rPr>
              <a:t>Graphs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quiz</a:t>
            </a:r>
            <a:endParaRPr lang="es-ES" sz="1400" b="1" dirty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          </a:t>
            </a:r>
            <a:r>
              <a:rPr lang="es-ES" sz="1400" b="1" dirty="0">
                <a:solidFill>
                  <a:srgbClr val="000000"/>
                </a:solidFill>
              </a:rPr>
              <a:t>	</a:t>
            </a:r>
            <a:r>
              <a:rPr lang="es-ES" sz="1400" b="1" dirty="0" smtClean="0">
                <a:solidFill>
                  <a:srgbClr val="000000"/>
                </a:solidFill>
              </a:rPr>
              <a:t>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Submission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Graphs</a:t>
            </a:r>
            <a:endParaRPr lang="es-ES" sz="1400" b="1" dirty="0" smtClean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										ESSAY, </a:t>
            </a:r>
            <a:r>
              <a:rPr lang="es-ES" sz="1400" b="1" dirty="0" err="1" smtClean="0">
                <a:solidFill>
                  <a:srgbClr val="000000"/>
                </a:solidFill>
              </a:rPr>
              <a:t>Assignment</a:t>
            </a:r>
            <a:endParaRPr lang="es-ES" sz="1400" dirty="0">
              <a:solidFill>
                <a:srgbClr val="000000"/>
              </a:solidFill>
            </a:endParaRPr>
          </a:p>
          <a:p>
            <a:r>
              <a:rPr lang="es-ES" sz="1400" dirty="0" smtClean="0">
                <a:solidFill>
                  <a:srgbClr val="000000"/>
                </a:solidFill>
              </a:rPr>
              <a:t>	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38162" y="51211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11-Feb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12-Feb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13-Feb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15-Feb</a:t>
            </a:r>
            <a:endParaRPr lang="es-E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38162" y="6079306"/>
            <a:ext cx="7908283" cy="307777"/>
          </a:xfrm>
          <a:prstGeom prst="rect">
            <a:avLst/>
          </a:prstGeom>
          <a:pattFill prst="ltUpDiag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2">
                    <a:lumMod val="50000"/>
                  </a:schemeClr>
                </a:solidFill>
              </a:rPr>
              <a:t>READING WEEK (18-Feb-24Feb)</a:t>
            </a:r>
            <a:endParaRPr lang="es-ES" sz="14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11886" y="2852961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827362" y="3800998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827362" y="4724059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827362" y="5624724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" name="Estrella de 5 puntas 2"/>
          <p:cNvSpPr/>
          <p:nvPr/>
        </p:nvSpPr>
        <p:spPr>
          <a:xfrm>
            <a:off x="457971" y="4436601"/>
            <a:ext cx="582681" cy="585803"/>
          </a:xfrm>
          <a:prstGeom prst="star5">
            <a:avLst>
              <a:gd name="adj" fmla="val 23712"/>
              <a:gd name="hf" fmla="val 105146"/>
              <a:gd name="vf" fmla="val 110557"/>
            </a:avLst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81528" y="478443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YOU ARE HERE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3743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304435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762476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770464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10567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557083" y="5089553"/>
            <a:ext cx="221504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(A,E)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=0+2=</a:t>
            </a:r>
            <a:r>
              <a:rPr lang="es-ES" dirty="0">
                <a:latin typeface="Arial Narrow"/>
                <a:cs typeface="Arial Narrow"/>
              </a:rPr>
              <a:t>2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34780"/>
            <a:ext cx="253863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d</a:t>
            </a:r>
            <a:r>
              <a:rPr lang="es-ES" dirty="0" smtClean="0">
                <a:latin typeface="Arial Narrow"/>
                <a:cs typeface="Arial Narrow"/>
              </a:rPr>
              <a:t>=2 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(A,E) in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smtClean="0"/>
              <a:t>∞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 smtClean="0"/>
          </a:p>
        </p:txBody>
      </p:sp>
      <p:sp>
        <p:nvSpPr>
          <p:cNvPr id="45" name="CuadroTexto 44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4573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603255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296829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770464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-22857" y="873619"/>
            <a:ext cx="4727779" cy="2546732"/>
            <a:chOff x="-22857" y="873619"/>
            <a:chExt cx="4727779" cy="2546732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2709320" y="971307"/>
              <a:ext cx="10077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(A,B)=1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2596393" y="2772586"/>
              <a:ext cx="101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Dist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(A,D)=6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574400" y="2774020"/>
              <a:ext cx="9948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(A,E)=2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6557083" y="5089553"/>
            <a:ext cx="221504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(A,A)+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(A,E)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=0+2=</a:t>
            </a:r>
            <a:r>
              <a:rPr lang="es-ES" dirty="0">
                <a:latin typeface="Arial Narrow"/>
                <a:cs typeface="Arial Narrow"/>
              </a:rPr>
              <a:t>2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34780"/>
            <a:ext cx="253863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d</a:t>
            </a:r>
            <a:r>
              <a:rPr lang="es-ES" dirty="0" smtClean="0">
                <a:latin typeface="Arial Narrow"/>
                <a:cs typeface="Arial Narrow"/>
              </a:rPr>
              <a:t>=2 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(A,E) in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smtClean="0"/>
              <a:t>∞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3616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842311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43949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>
            <a:off x="8770464" y="4467412"/>
            <a:ext cx="0" cy="1864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74505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141131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6626576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46706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U={A,B,C,D,E}</a:t>
            </a:r>
            <a:endParaRPr lang="es-ES" dirty="0"/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03178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41006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552681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U={B,C,D,E}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2" name="Rectángulo 31"/>
          <p:cNvSpPr/>
          <p:nvPr/>
        </p:nvSpPr>
        <p:spPr>
          <a:xfrm>
            <a:off x="5063506" y="1412713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481043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NEIGHBOURS(A)={B,D,E}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91" name="CuadroTexto 90"/>
          <p:cNvSpPr txBox="1"/>
          <p:nvPr/>
        </p:nvSpPr>
        <p:spPr>
          <a:xfrm>
            <a:off x="4761124" y="1335284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435663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adroTexto 46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213742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605688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4321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497621"/>
            <a:ext cx="6589058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976657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97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51618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79131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31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adroTexto 42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035497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217861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</a:t>
            </a:r>
            <a:r>
              <a:rPr lang="es-ES" dirty="0">
                <a:latin typeface="Arial Narrow"/>
                <a:cs typeface="Arial Narrow"/>
              </a:rPr>
              <a:t>C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=1+2=3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9027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319376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17297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∞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727779" cy="2060593"/>
            <a:chOff x="-22857" y="873619"/>
            <a:chExt cx="4727779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695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(A,C)=∞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=--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1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</a:t>
            </a:r>
            <a:r>
              <a:rPr lang="es-ES" dirty="0">
                <a:latin typeface="Arial Narrow"/>
                <a:cs typeface="Arial Narrow"/>
              </a:rPr>
              <a:t>C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=1+2=3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44921"/>
            <a:ext cx="158510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3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(A,C) (∞)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1519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3089263" y="1116828"/>
            <a:ext cx="3314242" cy="2116358"/>
            <a:chOff x="2730502" y="1124582"/>
            <a:chExt cx="5325985" cy="3628847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30502" y="1814286"/>
              <a:ext cx="3673928" cy="2939143"/>
            </a:xfrm>
            <a:prstGeom prst="rect">
              <a:avLst/>
            </a:prstGeom>
          </p:spPr>
        </p:pic>
        <p:sp>
          <p:nvSpPr>
            <p:cNvPr id="42" name="CuadroTexto 41"/>
            <p:cNvSpPr txBox="1"/>
            <p:nvPr/>
          </p:nvSpPr>
          <p:spPr>
            <a:xfrm>
              <a:off x="5666713" y="1124582"/>
              <a:ext cx="1818710" cy="63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Node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 (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vertex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)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cxnSp>
          <p:nvCxnSpPr>
            <p:cNvPr id="43" name="Conector recto de flecha 42"/>
            <p:cNvCxnSpPr/>
            <p:nvPr/>
          </p:nvCxnSpPr>
          <p:spPr>
            <a:xfrm flipV="1">
              <a:off x="4799608" y="1586247"/>
              <a:ext cx="867105" cy="411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>
              <a:off x="5537325" y="2637071"/>
              <a:ext cx="867105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CuadroTexto 44"/>
            <p:cNvSpPr txBox="1"/>
            <p:nvPr/>
          </p:nvSpPr>
          <p:spPr>
            <a:xfrm>
              <a:off x="6468129" y="2350217"/>
              <a:ext cx="1588358" cy="6332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Link (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edge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)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47" name="CuadroTexto 46"/>
          <p:cNvSpPr txBox="1"/>
          <p:nvPr/>
        </p:nvSpPr>
        <p:spPr>
          <a:xfrm>
            <a:off x="817490" y="3785714"/>
            <a:ext cx="174558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Directed</a:t>
            </a:r>
            <a:r>
              <a:rPr lang="es-ES" b="1" dirty="0" smtClean="0">
                <a:latin typeface="Arial Narrow"/>
                <a:cs typeface="Arial Narrow"/>
              </a:rPr>
              <a:t> non 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2727575" y="3792005"/>
            <a:ext cx="176980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Undirected</a:t>
            </a:r>
            <a:r>
              <a:rPr lang="es-ES" b="1" dirty="0" smtClean="0">
                <a:latin typeface="Arial Narrow"/>
                <a:cs typeface="Arial Narrow"/>
              </a:rPr>
              <a:t> non-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graphs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862024" y="4529309"/>
            <a:ext cx="1475040" cy="1649898"/>
            <a:chOff x="466531" y="3821149"/>
            <a:chExt cx="1475040" cy="1649898"/>
          </a:xfrm>
        </p:grpSpPr>
        <p:sp>
          <p:nvSpPr>
            <p:cNvPr id="49" name="Elipse 48"/>
            <p:cNvSpPr/>
            <p:nvPr/>
          </p:nvSpPr>
          <p:spPr>
            <a:xfrm>
              <a:off x="1651082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1651082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51" name="Elipse 50"/>
            <p:cNvSpPr/>
            <p:nvPr/>
          </p:nvSpPr>
          <p:spPr>
            <a:xfrm>
              <a:off x="466531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466531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1108836" y="519958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Conector recto de flecha 53"/>
            <p:cNvCxnSpPr>
              <a:stCxn id="52" idx="6"/>
              <a:endCxn id="50" idx="2"/>
            </p:cNvCxnSpPr>
            <p:nvPr/>
          </p:nvCxnSpPr>
          <p:spPr>
            <a:xfrm>
              <a:off x="757020" y="395688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de flecha 54"/>
            <p:cNvCxnSpPr>
              <a:stCxn id="50" idx="4"/>
              <a:endCxn id="49" idx="0"/>
            </p:cNvCxnSpPr>
            <p:nvPr/>
          </p:nvCxnSpPr>
          <p:spPr>
            <a:xfrm>
              <a:off x="1796327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de flecha 55"/>
            <p:cNvCxnSpPr>
              <a:stCxn id="49" idx="2"/>
              <a:endCxn id="51" idx="6"/>
            </p:cNvCxnSpPr>
            <p:nvPr/>
          </p:nvCxnSpPr>
          <p:spPr>
            <a:xfrm flipH="1">
              <a:off x="757020" y="461491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de flecha 56"/>
            <p:cNvCxnSpPr>
              <a:stCxn id="51" idx="0"/>
              <a:endCxn id="52" idx="4"/>
            </p:cNvCxnSpPr>
            <p:nvPr/>
          </p:nvCxnSpPr>
          <p:spPr>
            <a:xfrm flipV="1">
              <a:off x="611776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cto de flecha 57"/>
            <p:cNvCxnSpPr>
              <a:stCxn id="53" idx="2"/>
              <a:endCxn id="51" idx="4"/>
            </p:cNvCxnSpPr>
            <p:nvPr/>
          </p:nvCxnSpPr>
          <p:spPr>
            <a:xfrm flipH="1" flipV="1">
              <a:off x="611776" y="475064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cto de flecha 58"/>
            <p:cNvCxnSpPr>
              <a:stCxn id="49" idx="4"/>
              <a:endCxn id="53" idx="6"/>
            </p:cNvCxnSpPr>
            <p:nvPr/>
          </p:nvCxnSpPr>
          <p:spPr>
            <a:xfrm flipH="1">
              <a:off x="1399325" y="475064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/>
          <p:cNvGrpSpPr/>
          <p:nvPr/>
        </p:nvGrpSpPr>
        <p:grpSpPr>
          <a:xfrm>
            <a:off x="2733920" y="4541291"/>
            <a:ext cx="1475040" cy="1649898"/>
            <a:chOff x="3329717" y="3828659"/>
            <a:chExt cx="1475040" cy="1649898"/>
          </a:xfrm>
        </p:grpSpPr>
        <p:sp>
          <p:nvSpPr>
            <p:cNvPr id="60" name="Elipse 59"/>
            <p:cNvSpPr/>
            <p:nvPr/>
          </p:nvSpPr>
          <p:spPr>
            <a:xfrm>
              <a:off x="4514268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61" name="Elipse 60"/>
            <p:cNvSpPr/>
            <p:nvPr/>
          </p:nvSpPr>
          <p:spPr>
            <a:xfrm>
              <a:off x="4514268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3329717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63" name="Elipse 62"/>
            <p:cNvSpPr/>
            <p:nvPr/>
          </p:nvSpPr>
          <p:spPr>
            <a:xfrm>
              <a:off x="3329717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64" name="Elipse 63"/>
            <p:cNvSpPr/>
            <p:nvPr/>
          </p:nvSpPr>
          <p:spPr>
            <a:xfrm>
              <a:off x="3972022" y="520709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Conector recto de flecha 64"/>
            <p:cNvCxnSpPr>
              <a:stCxn id="63" idx="6"/>
              <a:endCxn id="61" idx="2"/>
            </p:cNvCxnSpPr>
            <p:nvPr/>
          </p:nvCxnSpPr>
          <p:spPr>
            <a:xfrm>
              <a:off x="3620206" y="396439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61" idx="4"/>
              <a:endCxn id="60" idx="0"/>
            </p:cNvCxnSpPr>
            <p:nvPr/>
          </p:nvCxnSpPr>
          <p:spPr>
            <a:xfrm>
              <a:off x="4659513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0" idx="2"/>
              <a:endCxn id="62" idx="6"/>
            </p:cNvCxnSpPr>
            <p:nvPr/>
          </p:nvCxnSpPr>
          <p:spPr>
            <a:xfrm flipH="1">
              <a:off x="3620206" y="462242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2" idx="0"/>
              <a:endCxn id="63" idx="4"/>
            </p:cNvCxnSpPr>
            <p:nvPr/>
          </p:nvCxnSpPr>
          <p:spPr>
            <a:xfrm flipV="1">
              <a:off x="3474962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64" idx="2"/>
              <a:endCxn id="62" idx="4"/>
            </p:cNvCxnSpPr>
            <p:nvPr/>
          </p:nvCxnSpPr>
          <p:spPr>
            <a:xfrm flipH="1" flipV="1">
              <a:off x="3474962" y="475815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de flecha 69"/>
            <p:cNvCxnSpPr>
              <a:stCxn id="60" idx="4"/>
              <a:endCxn id="64" idx="6"/>
            </p:cNvCxnSpPr>
            <p:nvPr/>
          </p:nvCxnSpPr>
          <p:spPr>
            <a:xfrm flipH="1">
              <a:off x="4262511" y="475815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CuadroTexto 70"/>
          <p:cNvSpPr txBox="1"/>
          <p:nvPr/>
        </p:nvSpPr>
        <p:spPr>
          <a:xfrm>
            <a:off x="4602978" y="3793358"/>
            <a:ext cx="1745586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Directed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6513063" y="3799649"/>
            <a:ext cx="1769809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Undirected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weighted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graphs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73" name="Agrupar 72"/>
          <p:cNvGrpSpPr/>
          <p:nvPr/>
        </p:nvGrpSpPr>
        <p:grpSpPr>
          <a:xfrm>
            <a:off x="4647512" y="4536953"/>
            <a:ext cx="1475040" cy="1649898"/>
            <a:chOff x="466531" y="3821149"/>
            <a:chExt cx="1475040" cy="1649898"/>
          </a:xfrm>
        </p:grpSpPr>
        <p:sp>
          <p:nvSpPr>
            <p:cNvPr id="74" name="Elipse 73"/>
            <p:cNvSpPr/>
            <p:nvPr/>
          </p:nvSpPr>
          <p:spPr>
            <a:xfrm>
              <a:off x="1651082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1651082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466531" y="447918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466531" y="382114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78" name="Elipse 77"/>
            <p:cNvSpPr/>
            <p:nvPr/>
          </p:nvSpPr>
          <p:spPr>
            <a:xfrm>
              <a:off x="1108836" y="519958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de flecha 78"/>
            <p:cNvCxnSpPr>
              <a:stCxn id="77" idx="6"/>
              <a:endCxn id="75" idx="2"/>
            </p:cNvCxnSpPr>
            <p:nvPr/>
          </p:nvCxnSpPr>
          <p:spPr>
            <a:xfrm>
              <a:off x="757020" y="395688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de flecha 79"/>
            <p:cNvCxnSpPr>
              <a:stCxn id="75" idx="4"/>
              <a:endCxn id="74" idx="0"/>
            </p:cNvCxnSpPr>
            <p:nvPr/>
          </p:nvCxnSpPr>
          <p:spPr>
            <a:xfrm>
              <a:off x="1796327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>
              <a:stCxn id="74" idx="2"/>
              <a:endCxn id="76" idx="6"/>
            </p:cNvCxnSpPr>
            <p:nvPr/>
          </p:nvCxnSpPr>
          <p:spPr>
            <a:xfrm flipH="1">
              <a:off x="757020" y="461491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>
              <a:stCxn id="76" idx="0"/>
              <a:endCxn id="77" idx="4"/>
            </p:cNvCxnSpPr>
            <p:nvPr/>
          </p:nvCxnSpPr>
          <p:spPr>
            <a:xfrm flipV="1">
              <a:off x="611776" y="409261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cto de flecha 82"/>
            <p:cNvCxnSpPr>
              <a:stCxn id="78" idx="2"/>
              <a:endCxn id="76" idx="4"/>
            </p:cNvCxnSpPr>
            <p:nvPr/>
          </p:nvCxnSpPr>
          <p:spPr>
            <a:xfrm flipH="1" flipV="1">
              <a:off x="611776" y="475064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83"/>
            <p:cNvCxnSpPr>
              <a:stCxn id="74" idx="4"/>
              <a:endCxn id="78" idx="6"/>
            </p:cNvCxnSpPr>
            <p:nvPr/>
          </p:nvCxnSpPr>
          <p:spPr>
            <a:xfrm flipH="1">
              <a:off x="1399325" y="475064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Agrupar 84"/>
          <p:cNvGrpSpPr/>
          <p:nvPr/>
        </p:nvGrpSpPr>
        <p:grpSpPr>
          <a:xfrm>
            <a:off x="6519408" y="4548935"/>
            <a:ext cx="1475040" cy="1649898"/>
            <a:chOff x="3329717" y="3828659"/>
            <a:chExt cx="1475040" cy="1649898"/>
          </a:xfrm>
        </p:grpSpPr>
        <p:sp>
          <p:nvSpPr>
            <p:cNvPr id="86" name="Elipse 85"/>
            <p:cNvSpPr/>
            <p:nvPr/>
          </p:nvSpPr>
          <p:spPr>
            <a:xfrm>
              <a:off x="4514268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Ziva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87" name="Elipse 86"/>
            <p:cNvSpPr/>
            <p:nvPr/>
          </p:nvSpPr>
          <p:spPr>
            <a:xfrm>
              <a:off x="4514268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700" dirty="0" smtClean="0">
                  <a:solidFill>
                    <a:schemeClr val="tx1"/>
                  </a:solidFill>
                </a:rPr>
                <a:t>Ahmed</a:t>
              </a:r>
              <a:endParaRPr lang="es-ES" sz="700" dirty="0">
                <a:solidFill>
                  <a:schemeClr val="tx1"/>
                </a:solidFill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3329717" y="4486691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John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3329717" y="3828659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Mary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3972022" y="5207093"/>
              <a:ext cx="290489" cy="27146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err="1" smtClean="0">
                  <a:solidFill>
                    <a:schemeClr val="tx1"/>
                  </a:solidFill>
                </a:rPr>
                <a:t>Raj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91" name="Conector recto de flecha 90"/>
            <p:cNvCxnSpPr>
              <a:stCxn id="89" idx="6"/>
              <a:endCxn id="87" idx="2"/>
            </p:cNvCxnSpPr>
            <p:nvPr/>
          </p:nvCxnSpPr>
          <p:spPr>
            <a:xfrm>
              <a:off x="3620206" y="3964391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91"/>
            <p:cNvCxnSpPr>
              <a:stCxn id="87" idx="4"/>
              <a:endCxn id="86" idx="0"/>
            </p:cNvCxnSpPr>
            <p:nvPr/>
          </p:nvCxnSpPr>
          <p:spPr>
            <a:xfrm>
              <a:off x="4659513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92"/>
            <p:cNvCxnSpPr>
              <a:stCxn id="86" idx="2"/>
              <a:endCxn id="88" idx="6"/>
            </p:cNvCxnSpPr>
            <p:nvPr/>
          </p:nvCxnSpPr>
          <p:spPr>
            <a:xfrm flipH="1">
              <a:off x="3620206" y="4622423"/>
              <a:ext cx="894062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93"/>
            <p:cNvCxnSpPr>
              <a:stCxn id="88" idx="0"/>
              <a:endCxn id="89" idx="4"/>
            </p:cNvCxnSpPr>
            <p:nvPr/>
          </p:nvCxnSpPr>
          <p:spPr>
            <a:xfrm flipV="1">
              <a:off x="3474962" y="4100123"/>
              <a:ext cx="0" cy="38656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94"/>
            <p:cNvCxnSpPr>
              <a:stCxn id="90" idx="2"/>
              <a:endCxn id="88" idx="4"/>
            </p:cNvCxnSpPr>
            <p:nvPr/>
          </p:nvCxnSpPr>
          <p:spPr>
            <a:xfrm flipH="1" flipV="1">
              <a:off x="3474962" y="4758155"/>
              <a:ext cx="497060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de flecha 95"/>
            <p:cNvCxnSpPr>
              <a:stCxn id="86" idx="4"/>
              <a:endCxn id="90" idx="6"/>
            </p:cNvCxnSpPr>
            <p:nvPr/>
          </p:nvCxnSpPr>
          <p:spPr>
            <a:xfrm flipH="1">
              <a:off x="4262511" y="4758155"/>
              <a:ext cx="397002" cy="58467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CuadroTexto 96"/>
          <p:cNvSpPr txBox="1"/>
          <p:nvPr/>
        </p:nvSpPr>
        <p:spPr>
          <a:xfrm>
            <a:off x="5289817" y="4402400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4</a:t>
            </a:r>
            <a:endParaRPr lang="es-ES" sz="1400" dirty="0"/>
          </a:p>
        </p:txBody>
      </p:sp>
      <p:sp>
        <p:nvSpPr>
          <p:cNvPr id="98" name="CuadroTexto 97"/>
          <p:cNvSpPr txBox="1"/>
          <p:nvPr/>
        </p:nvSpPr>
        <p:spPr>
          <a:xfrm>
            <a:off x="5289817" y="504460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2</a:t>
            </a:r>
          </a:p>
        </p:txBody>
      </p:sp>
      <p:sp>
        <p:nvSpPr>
          <p:cNvPr id="99" name="CuadroTexto 98"/>
          <p:cNvSpPr txBox="1"/>
          <p:nvPr/>
        </p:nvSpPr>
        <p:spPr>
          <a:xfrm>
            <a:off x="4565109" y="4879564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1</a:t>
            </a:r>
            <a:endParaRPr lang="es-ES" sz="1400" dirty="0"/>
          </a:p>
        </p:txBody>
      </p:sp>
      <p:sp>
        <p:nvSpPr>
          <p:cNvPr id="100" name="CuadroTexto 99"/>
          <p:cNvSpPr txBox="1"/>
          <p:nvPr/>
        </p:nvSpPr>
        <p:spPr>
          <a:xfrm>
            <a:off x="5728510" y="4839937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9</a:t>
            </a:r>
          </a:p>
        </p:txBody>
      </p:sp>
      <p:sp>
        <p:nvSpPr>
          <p:cNvPr id="101" name="CuadroTexto 100"/>
          <p:cNvSpPr txBox="1"/>
          <p:nvPr/>
        </p:nvSpPr>
        <p:spPr>
          <a:xfrm>
            <a:off x="5007863" y="5548141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3</a:t>
            </a:r>
            <a:endParaRPr lang="es-ES" sz="1400" dirty="0"/>
          </a:p>
        </p:txBody>
      </p:sp>
      <p:sp>
        <p:nvSpPr>
          <p:cNvPr id="102" name="CuadroTexto 101"/>
          <p:cNvSpPr txBox="1"/>
          <p:nvPr/>
        </p:nvSpPr>
        <p:spPr>
          <a:xfrm>
            <a:off x="5556403" y="5547414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7</a:t>
            </a:r>
          </a:p>
        </p:txBody>
      </p:sp>
      <p:sp>
        <p:nvSpPr>
          <p:cNvPr id="103" name="CuadroTexto 102"/>
          <p:cNvSpPr txBox="1"/>
          <p:nvPr/>
        </p:nvSpPr>
        <p:spPr>
          <a:xfrm>
            <a:off x="7185616" y="4405322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3</a:t>
            </a:r>
          </a:p>
        </p:txBody>
      </p:sp>
      <p:sp>
        <p:nvSpPr>
          <p:cNvPr id="104" name="CuadroTexto 103"/>
          <p:cNvSpPr txBox="1"/>
          <p:nvPr/>
        </p:nvSpPr>
        <p:spPr>
          <a:xfrm>
            <a:off x="7185616" y="5047525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7</a:t>
            </a:r>
            <a:endParaRPr lang="es-ES" sz="1400" dirty="0"/>
          </a:p>
        </p:txBody>
      </p:sp>
      <p:sp>
        <p:nvSpPr>
          <p:cNvPr id="105" name="CuadroTexto 104"/>
          <p:cNvSpPr txBox="1"/>
          <p:nvPr/>
        </p:nvSpPr>
        <p:spPr>
          <a:xfrm>
            <a:off x="6460908" y="488248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5</a:t>
            </a:r>
          </a:p>
        </p:txBody>
      </p:sp>
      <p:sp>
        <p:nvSpPr>
          <p:cNvPr id="106" name="CuadroTexto 105"/>
          <p:cNvSpPr txBox="1"/>
          <p:nvPr/>
        </p:nvSpPr>
        <p:spPr>
          <a:xfrm>
            <a:off x="7624309" y="484285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8</a:t>
            </a:r>
            <a:endParaRPr lang="es-ES" sz="1400" dirty="0"/>
          </a:p>
        </p:txBody>
      </p:sp>
      <p:sp>
        <p:nvSpPr>
          <p:cNvPr id="107" name="CuadroTexto 106"/>
          <p:cNvSpPr txBox="1"/>
          <p:nvPr/>
        </p:nvSpPr>
        <p:spPr>
          <a:xfrm>
            <a:off x="6903662" y="5551063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1</a:t>
            </a:r>
          </a:p>
        </p:txBody>
      </p:sp>
      <p:sp>
        <p:nvSpPr>
          <p:cNvPr id="108" name="CuadroTexto 107"/>
          <p:cNvSpPr txBox="1"/>
          <p:nvPr/>
        </p:nvSpPr>
        <p:spPr>
          <a:xfrm>
            <a:off x="7452202" y="5550336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6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61956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588314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03443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</a:t>
            </a:r>
            <a:r>
              <a:rPr lang="es-ES" dirty="0">
                <a:latin typeface="Arial Narrow"/>
                <a:cs typeface="Arial Narrow"/>
              </a:rPr>
              <a:t>C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=1+2=3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44921"/>
            <a:ext cx="158510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3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(A,C) (∞)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1956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857252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008030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396941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</a:t>
            </a:r>
            <a:r>
              <a:rPr lang="es-ES" dirty="0">
                <a:latin typeface="Arial Narrow"/>
                <a:cs typeface="Arial Narrow"/>
              </a:rPr>
              <a:t>C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=1+2=3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44921"/>
            <a:ext cx="158510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3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(A,C) (∞)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382150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76655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58140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591174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82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020556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9937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591174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=1+7=</a:t>
            </a:r>
            <a:r>
              <a:rPr lang="es-ES" dirty="0">
                <a:latin typeface="Arial Narrow"/>
                <a:cs typeface="Arial Narrow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159507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304435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267323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591174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=1+7=</a:t>
            </a:r>
            <a:r>
              <a:rPr lang="es-ES" dirty="0">
                <a:latin typeface="Arial Narrow"/>
                <a:cs typeface="Arial Narrow"/>
              </a:rPr>
              <a:t>8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44921"/>
            <a:ext cx="16310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8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(6)?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76096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5872193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373760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591174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6557083" y="5089553"/>
            <a:ext cx="2225414" cy="646331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d=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(A,B)+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(B,D)</a:t>
            </a: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=1+7=</a:t>
            </a:r>
            <a:r>
              <a:rPr lang="es-ES" dirty="0">
                <a:latin typeface="Arial Narrow"/>
                <a:cs typeface="Arial Narrow"/>
              </a:rPr>
              <a:t>8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6557083" y="5844921"/>
            <a:ext cx="1631088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>
                <a:latin typeface="Arial Narrow"/>
                <a:cs typeface="Arial Narrow"/>
              </a:rPr>
              <a:t>8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dist</a:t>
            </a:r>
            <a:r>
              <a:rPr lang="es-ES" dirty="0" smtClean="0">
                <a:latin typeface="Arial Narrow"/>
                <a:cs typeface="Arial Narrow"/>
              </a:rPr>
              <a:t>(A,D) (6)?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6571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adroTexto 48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126190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323654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300356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U={B,C,D,E}</a:t>
            </a:r>
            <a:endParaRPr lang="es-E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6557083" y="4653874"/>
            <a:ext cx="2274982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NEIGHBOURS(B)={C,D}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8591174" y="4482353"/>
            <a:ext cx="0" cy="17152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728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adroTexto 36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6410069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119065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U={C,D,E}</a:t>
            </a:r>
            <a:endParaRPr lang="es-ES" b="1" dirty="0">
              <a:solidFill>
                <a:srgbClr val="FF0000"/>
              </a:solidFill>
            </a:endParaRPr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429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adroTexto 3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213742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33175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1786238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1708809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764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uadroTexto 34"/>
          <p:cNvSpPr txBox="1"/>
          <p:nvPr/>
        </p:nvSpPr>
        <p:spPr>
          <a:xfrm>
            <a:off x="-1" y="3601161"/>
            <a:ext cx="6589059" cy="313932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_tradnl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exploration</a:t>
            </a:r>
            <a:r>
              <a:rPr lang="es-ES" dirty="0" smtClean="0">
                <a:latin typeface="Arial Narrow"/>
                <a:cs typeface="Arial Narrow"/>
              </a:rPr>
              <a:t> has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begun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yet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r>
              <a:rPr lang="es-ES_tradnl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set of </a:t>
            </a:r>
            <a:r>
              <a:rPr lang="es-ES" dirty="0" err="1" smtClean="0">
                <a:latin typeface="Arial Narrow"/>
                <a:cs typeface="Arial Narrow"/>
              </a:rPr>
              <a:t>unvisited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nodes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all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of G)</a:t>
            </a:r>
          </a:p>
          <a:p>
            <a:r>
              <a:rPr lang="es-ES" dirty="0" smtClean="0">
                <a:latin typeface="Arial Narrow"/>
                <a:cs typeface="Arial Narrow"/>
              </a:rPr>
              <a:t>3. </a:t>
            </a:r>
            <a:r>
              <a:rPr lang="es-ES_tradnl" dirty="0" err="1" smtClean="0">
                <a:latin typeface="Arial Narrow"/>
                <a:cs typeface="Arial Narrow"/>
              </a:rPr>
              <a:t>While</a:t>
            </a:r>
            <a:r>
              <a:rPr lang="es-ES_tradnl" dirty="0" smtClean="0">
                <a:latin typeface="Arial Narrow"/>
                <a:cs typeface="Arial Narrow"/>
              </a:rPr>
              <a:t> (U </a:t>
            </a:r>
            <a:r>
              <a:rPr lang="es-ES_tradnl" dirty="0" err="1" smtClean="0">
                <a:latin typeface="Arial Narrow"/>
                <a:cs typeface="Arial Narrow"/>
              </a:rPr>
              <a:t>is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not</a:t>
            </a:r>
            <a:r>
              <a:rPr lang="es-ES_tradnl" dirty="0" smtClean="0">
                <a:latin typeface="Arial Narrow"/>
                <a:cs typeface="Arial Narrow"/>
              </a:rPr>
              <a:t> </a:t>
            </a:r>
            <a:r>
              <a:rPr lang="es-ES_tradnl" dirty="0" err="1" smtClean="0">
                <a:latin typeface="Arial Narrow"/>
                <a:cs typeface="Arial Narrow"/>
              </a:rPr>
              <a:t>empty</a:t>
            </a:r>
            <a:r>
              <a:rPr lang="es-ES_tradnl" dirty="0" smtClean="0">
                <a:latin typeface="Arial Narrow"/>
                <a:cs typeface="Arial Narrow"/>
              </a:rPr>
              <a:t>)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select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_tradnl" dirty="0" smtClean="0">
                <a:sym typeface="Symbol"/>
              </a:rPr>
              <a:t> U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source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each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neighbour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smtClean="0">
                <a:latin typeface="Arial Narrow"/>
                <a:cs typeface="Arial Narrow"/>
              </a:rPr>
              <a:t>n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b="1" dirty="0" smtClean="0">
                <a:latin typeface="Arial Narrow"/>
                <a:cs typeface="Arial Narrow"/>
              </a:rPr>
              <a:t>u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U:</a:t>
            </a: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dirty="0" err="1" smtClean="0">
                <a:latin typeface="Arial Narrow"/>
                <a:cs typeface="Arial Narrow"/>
              </a:rPr>
              <a:t>calculate</a:t>
            </a:r>
            <a:r>
              <a:rPr lang="es-ES" dirty="0" smtClean="0">
                <a:latin typeface="Arial Narrow"/>
                <a:cs typeface="Arial Narrow"/>
              </a:rPr>
              <a:t> 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sz="1400" dirty="0" smtClean="0">
                <a:latin typeface="Consolas"/>
                <a:cs typeface="Consolas"/>
              </a:rPr>
              <a:t>d=</a:t>
            </a:r>
            <a:r>
              <a:rPr lang="es-ES" sz="1400" dirty="0" err="1" smtClean="0">
                <a:latin typeface="Consolas"/>
                <a:cs typeface="Consolas"/>
              </a:rPr>
              <a:t>dist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source</a:t>
            </a:r>
            <a:r>
              <a:rPr lang="es-ES" sz="1400" dirty="0" smtClean="0">
                <a:latin typeface="Consolas"/>
                <a:cs typeface="Consolas"/>
              </a:rPr>
              <a:t> </a:t>
            </a:r>
            <a:r>
              <a:rPr lang="es-ES" sz="1400" dirty="0" err="1" smtClean="0">
                <a:latin typeface="Consolas"/>
                <a:cs typeface="Consolas"/>
              </a:rPr>
              <a:t>node,u</a:t>
            </a:r>
            <a:r>
              <a:rPr lang="es-ES" sz="1400" dirty="0" smtClean="0">
                <a:latin typeface="Consolas"/>
                <a:cs typeface="Consolas"/>
              </a:rPr>
              <a:t>)+</a:t>
            </a:r>
            <a:r>
              <a:rPr lang="es-ES" sz="1400" dirty="0" err="1" smtClean="0">
                <a:latin typeface="Consolas"/>
                <a:cs typeface="Consolas"/>
              </a:rPr>
              <a:t>weight</a:t>
            </a:r>
            <a:r>
              <a:rPr lang="es-ES" sz="1400" dirty="0" smtClean="0">
                <a:latin typeface="Consolas"/>
                <a:cs typeface="Consolas"/>
              </a:rPr>
              <a:t>(</a:t>
            </a:r>
            <a:r>
              <a:rPr lang="es-ES" sz="1400" dirty="0" err="1" smtClean="0">
                <a:latin typeface="Consolas"/>
                <a:cs typeface="Consolas"/>
              </a:rPr>
              <a:t>u,n</a:t>
            </a:r>
            <a:r>
              <a:rPr lang="es-ES" sz="1400" dirty="0" smtClean="0">
                <a:latin typeface="Consolas"/>
                <a:cs typeface="Consolas"/>
              </a:rPr>
              <a:t>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new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&lt; </a:t>
            </a:r>
            <a:r>
              <a:rPr lang="es-ES" dirty="0" err="1" smtClean="0">
                <a:latin typeface="Arial Narrow"/>
                <a:cs typeface="Arial Narrow"/>
              </a:rPr>
              <a:t>than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distance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routing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>
              <a:latin typeface="Arial Narrow"/>
              <a:cs typeface="Arial Narrow"/>
            </a:endParaRPr>
          </a:p>
          <a:p>
            <a:r>
              <a:rPr lang="es-ES" dirty="0" smtClean="0">
                <a:latin typeface="Arial Narrow"/>
                <a:cs typeface="Arial Narrow"/>
              </a:rPr>
              <a:t>			</a:t>
            </a:r>
            <a:r>
              <a:rPr lang="es-ES" dirty="0" err="1" smtClean="0">
                <a:latin typeface="Arial Narrow"/>
                <a:cs typeface="Arial Narrow"/>
              </a:rPr>
              <a:t>update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table</a:t>
            </a:r>
            <a:endParaRPr lang="es-ES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dirty="0" smtClean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if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latin typeface="Arial Narrow"/>
                <a:cs typeface="Arial Narrow"/>
              </a:rPr>
              <a:t>end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for</a:t>
            </a:r>
            <a:endParaRPr lang="es-ES" b="1" dirty="0" smtClean="0">
              <a:latin typeface="Arial Narrow"/>
              <a:cs typeface="Arial Narrow"/>
            </a:endParaRPr>
          </a:p>
          <a:p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        </a:t>
            </a:r>
            <a:r>
              <a:rPr lang="es-ES" dirty="0" err="1" smtClean="0">
                <a:latin typeface="Arial Narrow"/>
                <a:cs typeface="Arial Narrow"/>
              </a:rPr>
              <a:t>remove</a:t>
            </a:r>
            <a:r>
              <a:rPr lang="es-ES" dirty="0" smtClean="0">
                <a:latin typeface="Arial Narrow"/>
                <a:cs typeface="Arial Narrow"/>
              </a:rPr>
              <a:t> u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U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Dijkstra’s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0" y="4497621"/>
            <a:ext cx="6275294" cy="25366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34" name="Tabla 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828322"/>
              </p:ext>
            </p:extLst>
          </p:nvPr>
        </p:nvGraphicFramePr>
        <p:xfrm>
          <a:off x="5063506" y="971668"/>
          <a:ext cx="4085148" cy="2225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1716"/>
                <a:gridCol w="1361716"/>
                <a:gridCol w="136171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node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Dist</a:t>
                      </a:r>
                      <a:r>
                        <a:rPr lang="es-ES" dirty="0" smtClean="0"/>
                        <a:t>(</a:t>
                      </a:r>
                      <a:r>
                        <a:rPr lang="es-ES" dirty="0" err="1" smtClean="0"/>
                        <a:t>A,n</a:t>
                      </a:r>
                      <a:r>
                        <a:rPr lang="es-ES" dirty="0" smtClean="0"/>
                        <a:t>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 smtClean="0"/>
                        <a:t>Prev</a:t>
                      </a:r>
                      <a:r>
                        <a:rPr lang="es-ES" dirty="0" smtClean="0"/>
                        <a:t>(n)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A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B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1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rgbClr val="000000"/>
                          </a:solidFill>
                        </a:rPr>
                        <a:t>A</a:t>
                      </a:r>
                      <a:endParaRPr lang="es-E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C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D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E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s-E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1" name="CuadroTexto 30"/>
          <p:cNvSpPr txBox="1"/>
          <p:nvPr/>
        </p:nvSpPr>
        <p:spPr>
          <a:xfrm>
            <a:off x="6912683" y="3859017"/>
            <a:ext cx="1108334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/>
              <a:t>U={C,D,E}</a:t>
            </a:r>
            <a:endParaRPr lang="es-ES" dirty="0"/>
          </a:p>
        </p:txBody>
      </p:sp>
      <p:grpSp>
        <p:nvGrpSpPr>
          <p:cNvPr id="39" name="Agrupar 38"/>
          <p:cNvGrpSpPr/>
          <p:nvPr/>
        </p:nvGrpSpPr>
        <p:grpSpPr>
          <a:xfrm>
            <a:off x="-22857" y="873619"/>
            <a:ext cx="4661660" cy="2060593"/>
            <a:chOff x="-22857" y="873619"/>
            <a:chExt cx="4661660" cy="2060593"/>
          </a:xfrm>
        </p:grpSpPr>
        <p:grpSp>
          <p:nvGrpSpPr>
            <p:cNvPr id="40" name="Agrupar 39"/>
            <p:cNvGrpSpPr/>
            <p:nvPr/>
          </p:nvGrpSpPr>
          <p:grpSpPr>
            <a:xfrm>
              <a:off x="-22857" y="1247229"/>
              <a:ext cx="4287926" cy="1686983"/>
              <a:chOff x="2739129" y="958655"/>
              <a:chExt cx="4287926" cy="1686983"/>
            </a:xfrm>
          </p:grpSpPr>
          <p:sp>
            <p:nvSpPr>
              <p:cNvPr id="53" name="Elipse 52"/>
              <p:cNvSpPr/>
              <p:nvPr/>
            </p:nvSpPr>
            <p:spPr>
              <a:xfrm>
                <a:off x="499261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D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99261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B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2983728" y="2152946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2983728" y="958655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 smtClean="0">
                    <a:solidFill>
                      <a:schemeClr val="tx1"/>
                    </a:solidFill>
                  </a:rPr>
                  <a:t>A</a:t>
                </a:r>
                <a:endParaRPr lang="es-ES" sz="2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6534412" y="1488307"/>
                <a:ext cx="492643" cy="49269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000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24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cxnSp>
            <p:nvCxnSpPr>
              <p:cNvPr id="58" name="Conector recto de flecha 57"/>
              <p:cNvCxnSpPr>
                <a:stCxn id="56" idx="6"/>
                <a:endCxn id="54" idx="2"/>
              </p:cNvCxnSpPr>
              <p:nvPr/>
            </p:nvCxnSpPr>
            <p:spPr>
              <a:xfrm>
                <a:off x="3476371" y="1205001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cto de flecha 58"/>
              <p:cNvCxnSpPr>
                <a:stCxn id="54" idx="4"/>
                <a:endCxn id="53" idx="0"/>
              </p:cNvCxnSpPr>
              <p:nvPr/>
            </p:nvCxnSpPr>
            <p:spPr>
              <a:xfrm>
                <a:off x="523894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cto de flecha 59"/>
              <p:cNvCxnSpPr>
                <a:stCxn id="53" idx="2"/>
                <a:endCxn id="55" idx="6"/>
              </p:cNvCxnSpPr>
              <p:nvPr/>
            </p:nvCxnSpPr>
            <p:spPr>
              <a:xfrm flipH="1">
                <a:off x="3476371" y="2399292"/>
                <a:ext cx="1516247" cy="0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cto de flecha 60"/>
              <p:cNvCxnSpPr>
                <a:stCxn id="55" idx="0"/>
                <a:endCxn id="56" idx="4"/>
              </p:cNvCxnSpPr>
              <p:nvPr/>
            </p:nvCxnSpPr>
            <p:spPr>
              <a:xfrm flipV="1">
                <a:off x="3230050" y="1451347"/>
                <a:ext cx="0" cy="701599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de flecha 61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5485261" y="1205001"/>
                <a:ext cx="1049151" cy="529652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de flecha 62"/>
              <p:cNvCxnSpPr>
                <a:stCxn id="53" idx="6"/>
                <a:endCxn id="57" idx="3"/>
              </p:cNvCxnSpPr>
              <p:nvPr/>
            </p:nvCxnSpPr>
            <p:spPr>
              <a:xfrm flipV="1">
                <a:off x="5485261" y="1908846"/>
                <a:ext cx="1121297" cy="490446"/>
              </a:xfrm>
              <a:prstGeom prst="straightConnector1">
                <a:avLst/>
              </a:prstGeom>
              <a:ln w="19050" cmpd="sng">
                <a:solidFill>
                  <a:srgbClr val="000000"/>
                </a:solidFill>
                <a:headEnd type="none"/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uadroTexto 63"/>
              <p:cNvSpPr txBox="1"/>
              <p:nvPr/>
            </p:nvSpPr>
            <p:spPr>
              <a:xfrm>
                <a:off x="3973691" y="112413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1</a:t>
                </a:r>
              </a:p>
            </p:txBody>
          </p:sp>
          <p:sp>
            <p:nvSpPr>
              <p:cNvPr id="65" name="CuadroTexto 64"/>
              <p:cNvSpPr txBox="1"/>
              <p:nvPr/>
            </p:nvSpPr>
            <p:spPr>
              <a:xfrm>
                <a:off x="2739129" y="165223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  <a:r>
                  <a:rPr lang="es-ES" dirty="0" smtClean="0"/>
                  <a:t> </a:t>
                </a:r>
                <a:endParaRPr lang="es-ES" dirty="0"/>
              </a:p>
            </p:txBody>
          </p:sp>
          <p:sp>
            <p:nvSpPr>
              <p:cNvPr id="67" name="CuadroTexto 66"/>
              <p:cNvSpPr txBox="1"/>
              <p:nvPr/>
            </p:nvSpPr>
            <p:spPr>
              <a:xfrm>
                <a:off x="4010310" y="203633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3</a:t>
                </a:r>
              </a:p>
            </p:txBody>
          </p:sp>
          <p:sp>
            <p:nvSpPr>
              <p:cNvPr id="70" name="CuadroTexto 69"/>
              <p:cNvSpPr txBox="1"/>
              <p:nvPr/>
            </p:nvSpPr>
            <p:spPr>
              <a:xfrm>
                <a:off x="5238783" y="1566309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7</a:t>
                </a:r>
              </a:p>
            </p:txBody>
          </p:sp>
          <p:sp>
            <p:nvSpPr>
              <p:cNvPr id="89" name="CuadroTexto 88"/>
              <p:cNvSpPr txBox="1"/>
              <p:nvPr/>
            </p:nvSpPr>
            <p:spPr>
              <a:xfrm>
                <a:off x="5845768" y="2114680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 smtClean="0"/>
                  <a:t>1</a:t>
                </a:r>
                <a:endParaRPr lang="es-ES" dirty="0"/>
              </a:p>
            </p:txBody>
          </p:sp>
          <p:sp>
            <p:nvSpPr>
              <p:cNvPr id="90" name="CuadroTexto 89"/>
              <p:cNvSpPr txBox="1"/>
              <p:nvPr/>
            </p:nvSpPr>
            <p:spPr>
              <a:xfrm>
                <a:off x="5845768" y="1087276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dirty="0"/>
                  <a:t>2</a:t>
                </a:r>
              </a:p>
            </p:txBody>
          </p:sp>
        </p:grpSp>
        <p:cxnSp>
          <p:nvCxnSpPr>
            <p:cNvPr id="41" name="Conector recto de flecha 40"/>
            <p:cNvCxnSpPr>
              <a:stCxn id="56" idx="5"/>
              <a:endCxn id="53" idx="1"/>
            </p:cNvCxnSpPr>
            <p:nvPr/>
          </p:nvCxnSpPr>
          <p:spPr>
            <a:xfrm>
              <a:off x="642239" y="1667768"/>
              <a:ext cx="1660539" cy="845905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CuadroTexto 41"/>
            <p:cNvSpPr txBox="1"/>
            <p:nvPr/>
          </p:nvSpPr>
          <p:spPr>
            <a:xfrm>
              <a:off x="1399154" y="1782045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8" name="CuadroTexto 47"/>
            <p:cNvSpPr txBox="1"/>
            <p:nvPr/>
          </p:nvSpPr>
          <p:spPr>
            <a:xfrm>
              <a:off x="633357" y="873619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(A,A)=0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=A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635398" y="1215663"/>
              <a:ext cx="10034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d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ist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(A,C)=3</a:t>
              </a:r>
            </a:p>
            <a:p>
              <a:r>
                <a:rPr lang="es-ES" dirty="0" err="1">
                  <a:solidFill>
                    <a:srgbClr val="FF0000"/>
                  </a:solidFill>
                  <a:latin typeface="DIN Condensed Bold"/>
                  <a:cs typeface="DIN Condensed Bold"/>
                </a:rPr>
                <a:t>p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rev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=B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2709320" y="971307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(A,B)=1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5" name="CuadroTexto 44"/>
          <p:cNvSpPr txBox="1"/>
          <p:nvPr/>
        </p:nvSpPr>
        <p:spPr>
          <a:xfrm>
            <a:off x="2596393" y="2772586"/>
            <a:ext cx="100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(A,D)=6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46" name="CuadroTexto 45"/>
          <p:cNvSpPr txBox="1"/>
          <p:nvPr/>
        </p:nvSpPr>
        <p:spPr>
          <a:xfrm>
            <a:off x="574400" y="2774020"/>
            <a:ext cx="994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d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ist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(A,E)=2</a:t>
            </a:r>
          </a:p>
          <a:p>
            <a:r>
              <a:rPr lang="es-ES" dirty="0" err="1">
                <a:solidFill>
                  <a:srgbClr val="FF0000"/>
                </a:solidFill>
                <a:latin typeface="DIN Condensed Bold"/>
                <a:cs typeface="DIN Condensed Bold"/>
              </a:rPr>
              <a:t>p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rev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=A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6" name="Rectángulo 35"/>
          <p:cNvSpPr/>
          <p:nvPr/>
        </p:nvSpPr>
        <p:spPr>
          <a:xfrm>
            <a:off x="5063506" y="2891872"/>
            <a:ext cx="4080494" cy="255055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CuadroTexto 46"/>
          <p:cNvSpPr txBox="1"/>
          <p:nvPr/>
        </p:nvSpPr>
        <p:spPr>
          <a:xfrm>
            <a:off x="4761124" y="2799502"/>
            <a:ext cx="30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 smtClean="0">
                <a:solidFill>
                  <a:srgbClr val="FF0000"/>
                </a:solidFill>
              </a:rPr>
              <a:t>u</a:t>
            </a:r>
            <a:endParaRPr lang="es-E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204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 cmpd="sng">
          <a:solidFill>
            <a:srgbClr val="FF0000"/>
          </a:solidFill>
          <a:headEnd type="none"/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13080</TotalTime>
  <Words>19208</Words>
  <Application>Microsoft Macintosh PowerPoint</Application>
  <PresentationFormat>Presentación en pantalla (4:3)</PresentationFormat>
  <Paragraphs>8188</Paragraphs>
  <Slides>235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235</vt:i4>
      </vt:variant>
    </vt:vector>
  </HeadingPairs>
  <TitlesOfParts>
    <vt:vector size="237" baseType="lpstr">
      <vt:lpstr>Tema de Office</vt:lpstr>
      <vt:lpstr>Documento</vt:lpstr>
      <vt:lpstr>Lecture 14</vt:lpstr>
      <vt:lpstr>Outline</vt:lpstr>
      <vt:lpstr>Outline</vt:lpstr>
      <vt:lpstr>Binary Search (closed)</vt:lpstr>
      <vt:lpstr>Implicit Data Structures Quiz</vt:lpstr>
      <vt:lpstr>Heap Lab. Submission</vt:lpstr>
      <vt:lpstr>Graphs Lab Submission </vt:lpstr>
      <vt:lpstr>Presentación de PowerPoint</vt:lpstr>
      <vt:lpstr>Last lecture: Graphs</vt:lpstr>
      <vt:lpstr>Last lecture: Graphs</vt:lpstr>
      <vt:lpstr>Presentación de PowerPoint</vt:lpstr>
      <vt:lpstr>Presentación de PowerPoint</vt:lpstr>
      <vt:lpstr>Last lecture: MST algorithms</vt:lpstr>
      <vt:lpstr>Outline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Path Finding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Dijkstra’s Algorithm</vt:lpstr>
      <vt:lpstr>How do you read the table?</vt:lpstr>
      <vt:lpstr>How do you read the table?</vt:lpstr>
      <vt:lpstr>How do you read the table?</vt:lpstr>
      <vt:lpstr>How do you read the table?</vt:lpstr>
      <vt:lpstr>A possible implementation</vt:lpstr>
      <vt:lpstr>A possible implementation</vt:lpstr>
      <vt:lpstr>A possible implementation</vt:lpstr>
      <vt:lpstr>A possible implementation</vt:lpstr>
      <vt:lpstr>A possible implementation</vt:lpstr>
      <vt:lpstr>A possible implementation</vt:lpstr>
      <vt:lpstr>A possible implementation</vt:lpstr>
      <vt:lpstr>A possible implementation</vt:lpstr>
      <vt:lpstr>A possible implementation</vt:lpstr>
      <vt:lpstr>Presentación de PowerPoint</vt:lpstr>
      <vt:lpstr>Presentación de PowerPoint</vt:lpstr>
      <vt:lpstr>Presentación de PowerPoint</vt:lpstr>
      <vt:lpstr>Presentación de PowerPoint</vt:lpstr>
      <vt:lpstr>Path Finding</vt:lpstr>
      <vt:lpstr>Work</vt:lpstr>
      <vt:lpstr>10-min break</vt:lpstr>
      <vt:lpstr>Outline</vt:lpstr>
      <vt:lpstr>What is memoization?</vt:lpstr>
      <vt:lpstr>What is memoization?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A small practical example</vt:lpstr>
      <vt:lpstr>Typical examples of memoization: Factorial</vt:lpstr>
      <vt:lpstr>Presentación de PowerPoint</vt:lpstr>
      <vt:lpstr>Presentación de PowerPoint</vt:lpstr>
      <vt:lpstr>Presentación de PowerPoint</vt:lpstr>
      <vt:lpstr>Typical examples of memoization: Fibonacci</vt:lpstr>
      <vt:lpstr>Memoization</vt:lpstr>
      <vt:lpstr>Outline</vt:lpstr>
      <vt:lpstr>Dynamic Programming</vt:lpstr>
      <vt:lpstr>Dynamic Programming</vt:lpstr>
      <vt:lpstr>Dynamic Programming</vt:lpstr>
      <vt:lpstr>(Toy) Example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(Toy) Example 1</vt:lpstr>
      <vt:lpstr>(Toy) Example 1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Alejandra Beghelli</dc:creator>
  <cp:lastModifiedBy>Alejandra Beghelli</cp:lastModifiedBy>
  <cp:revision>451</cp:revision>
  <dcterms:created xsi:type="dcterms:W3CDTF">2019-01-22T13:16:07Z</dcterms:created>
  <dcterms:modified xsi:type="dcterms:W3CDTF">2019-02-04T15:05:49Z</dcterms:modified>
</cp:coreProperties>
</file>